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8"/>
  </p:notesMasterIdLst>
  <p:sldIdLst>
    <p:sldId id="257" r:id="rId2"/>
    <p:sldId id="259" r:id="rId3"/>
    <p:sldId id="281" r:id="rId4"/>
    <p:sldId id="282" r:id="rId5"/>
    <p:sldId id="335" r:id="rId6"/>
    <p:sldId id="336" r:id="rId7"/>
    <p:sldId id="547" r:id="rId8"/>
    <p:sldId id="337" r:id="rId9"/>
    <p:sldId id="338" r:id="rId10"/>
    <p:sldId id="548" r:id="rId11"/>
    <p:sldId id="549" r:id="rId12"/>
    <p:sldId id="339" r:id="rId13"/>
    <p:sldId id="340" r:id="rId14"/>
    <p:sldId id="350" r:id="rId15"/>
    <p:sldId id="341" r:id="rId16"/>
    <p:sldId id="342" r:id="rId17"/>
    <p:sldId id="343" r:id="rId18"/>
    <p:sldId id="344" r:id="rId19"/>
    <p:sldId id="283" r:id="rId20"/>
    <p:sldId id="351" r:id="rId21"/>
    <p:sldId id="352" r:id="rId22"/>
    <p:sldId id="317" r:id="rId23"/>
    <p:sldId id="353" r:id="rId24"/>
    <p:sldId id="354" r:id="rId25"/>
    <p:sldId id="355" r:id="rId26"/>
    <p:sldId id="357" r:id="rId27"/>
    <p:sldId id="358" r:id="rId28"/>
    <p:sldId id="359" r:id="rId29"/>
    <p:sldId id="360" r:id="rId30"/>
    <p:sldId id="318" r:id="rId31"/>
    <p:sldId id="320" r:id="rId32"/>
    <p:sldId id="334" r:id="rId33"/>
    <p:sldId id="322" r:id="rId34"/>
    <p:sldId id="319" r:id="rId35"/>
    <p:sldId id="361" r:id="rId36"/>
    <p:sldId id="321" r:id="rId37"/>
    <p:sldId id="284" r:id="rId38"/>
    <p:sldId id="406" r:id="rId39"/>
    <p:sldId id="494" r:id="rId40"/>
    <p:sldId id="407" r:id="rId41"/>
    <p:sldId id="323" r:id="rId42"/>
    <p:sldId id="370" r:id="rId43"/>
    <p:sldId id="371" r:id="rId44"/>
    <p:sldId id="372" r:id="rId45"/>
    <p:sldId id="380" r:id="rId46"/>
    <p:sldId id="381" r:id="rId47"/>
    <p:sldId id="382" r:id="rId48"/>
    <p:sldId id="373" r:id="rId49"/>
    <p:sldId id="384" r:id="rId50"/>
    <p:sldId id="402" r:id="rId51"/>
    <p:sldId id="379" r:id="rId52"/>
    <p:sldId id="383" r:id="rId53"/>
    <p:sldId id="397" r:id="rId54"/>
    <p:sldId id="374" r:id="rId55"/>
    <p:sldId id="375" r:id="rId56"/>
    <p:sldId id="400" r:id="rId57"/>
    <p:sldId id="398" r:id="rId58"/>
    <p:sldId id="399" r:id="rId59"/>
    <p:sldId id="377" r:id="rId60"/>
    <p:sldId id="378" r:id="rId61"/>
    <p:sldId id="385" r:id="rId62"/>
    <p:sldId id="389" r:id="rId63"/>
    <p:sldId id="408" r:id="rId64"/>
    <p:sldId id="386" r:id="rId65"/>
    <p:sldId id="387" r:id="rId66"/>
    <p:sldId id="511" r:id="rId67"/>
    <p:sldId id="405" r:id="rId68"/>
    <p:sldId id="324" r:id="rId69"/>
    <p:sldId id="365" r:id="rId70"/>
    <p:sldId id="325" r:id="rId71"/>
    <p:sldId id="366" r:id="rId72"/>
    <p:sldId id="326" r:id="rId73"/>
    <p:sldId id="367" r:id="rId74"/>
    <p:sldId id="368" r:id="rId75"/>
    <p:sldId id="369" r:id="rId76"/>
    <p:sldId id="327" r:id="rId77"/>
    <p:sldId id="328" r:id="rId78"/>
    <p:sldId id="330" r:id="rId79"/>
    <p:sldId id="329" r:id="rId80"/>
    <p:sldId id="332" r:id="rId81"/>
    <p:sldId id="331" r:id="rId82"/>
    <p:sldId id="333" r:id="rId83"/>
    <p:sldId id="363" r:id="rId84"/>
    <p:sldId id="364" r:id="rId85"/>
    <p:sldId id="285" r:id="rId86"/>
    <p:sldId id="486" r:id="rId87"/>
    <p:sldId id="489" r:id="rId88"/>
    <p:sldId id="487" r:id="rId89"/>
    <p:sldId id="488" r:id="rId90"/>
    <p:sldId id="490" r:id="rId91"/>
    <p:sldId id="491" r:id="rId92"/>
    <p:sldId id="286" r:id="rId93"/>
    <p:sldId id="287" r:id="rId94"/>
    <p:sldId id="288" r:id="rId95"/>
    <p:sldId id="289" r:id="rId96"/>
    <p:sldId id="555" r:id="rId97"/>
    <p:sldId id="346" r:id="rId98"/>
    <p:sldId id="550" r:id="rId99"/>
    <p:sldId id="551" r:id="rId100"/>
    <p:sldId id="552" r:id="rId101"/>
    <p:sldId id="553" r:id="rId102"/>
    <p:sldId id="554" r:id="rId103"/>
    <p:sldId id="517" r:id="rId104"/>
    <p:sldId id="463" r:id="rId105"/>
    <p:sldId id="471" r:id="rId106"/>
    <p:sldId id="461" r:id="rId10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7"/>
    <p:restoredTop sz="94540"/>
  </p:normalViewPr>
  <p:slideViewPr>
    <p:cSldViewPr snapToGrid="0" snapToObjects="1">
      <p:cViewPr varScale="1">
        <p:scale>
          <a:sx n="104" d="100"/>
          <a:sy n="104" d="100"/>
        </p:scale>
        <p:origin x="1784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05D77-B71B-C545-A230-AC137148064C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6A09E-97F1-7E42-8B2D-F42E63419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06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c.com/melanie-curtin/in-an-8-hour-day-the-average-worker-is-productive-for-this-many-hours.html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https://www.inc.com/melanie-curtin/in-an-8-hour-day-the-average-worker-is-productive-for-this-many-hours.html</a:t>
            </a:r>
            <a:r>
              <a:rPr lang="en-US" dirty="0"/>
              <a:t> (3 hours/day of real work)</a:t>
            </a:r>
          </a:p>
          <a:p>
            <a:endParaRPr lang="en-US" dirty="0"/>
          </a:p>
          <a:p>
            <a:r>
              <a:rPr lang="en-US" dirty="0"/>
              <a:t>The most popular unproductive activities listed were:</a:t>
            </a:r>
          </a:p>
          <a:p>
            <a:r>
              <a:rPr lang="en-US" dirty="0"/>
              <a:t>Reading news websites--1 hour, 5 minutes</a:t>
            </a:r>
          </a:p>
          <a:p>
            <a:r>
              <a:rPr lang="en-US" dirty="0"/>
              <a:t>Checking social media--44 minutes</a:t>
            </a:r>
          </a:p>
          <a:p>
            <a:r>
              <a:rPr lang="en-US" dirty="0"/>
              <a:t>Discussing non-work-related things with co-workers--40 minutes</a:t>
            </a:r>
          </a:p>
          <a:p>
            <a:r>
              <a:rPr lang="en-US" dirty="0"/>
              <a:t>Searching for new jobs--26 minutes</a:t>
            </a:r>
          </a:p>
          <a:p>
            <a:r>
              <a:rPr lang="en-US" dirty="0"/>
              <a:t>Taking smoke breaks--23 minutes</a:t>
            </a:r>
          </a:p>
          <a:p>
            <a:r>
              <a:rPr lang="en-US" dirty="0"/>
              <a:t>Making calls to partners or friends--18 minutes</a:t>
            </a:r>
          </a:p>
          <a:p>
            <a:r>
              <a:rPr lang="en-US" dirty="0"/>
              <a:t>Making hot drinks--17 minutes</a:t>
            </a:r>
          </a:p>
          <a:p>
            <a:r>
              <a:rPr lang="en-US" dirty="0"/>
              <a:t>Texting or instant messaging--14 minutes</a:t>
            </a:r>
          </a:p>
          <a:p>
            <a:r>
              <a:rPr lang="en-US" dirty="0"/>
              <a:t>Eating snacks--8 minutes</a:t>
            </a:r>
          </a:p>
          <a:p>
            <a:r>
              <a:rPr lang="en-US" dirty="0"/>
              <a:t>Making food in office--7 minutes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4B10D-9E21-0E4A-BB2E-461DCBD47E0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5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head and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3957395"/>
          </a:xfrm>
        </p:spPr>
        <p:txBody>
          <a:bodyPr/>
          <a:lstStyle>
            <a:lvl1pPr marL="0" indent="0">
              <a:buFontTx/>
              <a:buNone/>
              <a:defRPr sz="300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/>
              <a:t>Click to edit subhead text</a:t>
            </a:r>
          </a:p>
          <a:p>
            <a:pPr lvl="1"/>
            <a:r>
              <a:rPr lang="en-US" dirty="0"/>
              <a:t>Paragraph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911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4/20/22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4/20/22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lunk.com/Documentation/Splunk/latest/Data/Listofpretrainedsourcetypes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plunk.com/content/dam/splunk2/pdfs/solution-guides/splunk-quick-reference-guide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splunkbase.splunk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nswers.splunk.com/" TargetMode="External"/><Relationship Id="rId2" Type="http://schemas.openxmlformats.org/officeDocument/2006/relationships/hyperlink" Target="http://docs.splunk.com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lunk.com/en_us/training/certification-track/splunk-core-certified-user.html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plunkbase.splunk.com/develop/" TargetMode="External"/><Relationship Id="rId2" Type="http://schemas.openxmlformats.org/officeDocument/2006/relationships/hyperlink" Target="http://www.splunk.com/en_us/solutions/industries/higher-education/academic-licenses.html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lunk.com/en_us/training.html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lastic.co/guide/en/logstash/current/plugins-filters-grok.html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lastic.co/blog/found-elasticsearch-security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ylog2/graylog2-server" TargetMode="External"/><Relationship Id="rId2" Type="http://schemas.openxmlformats.org/officeDocument/2006/relationships/hyperlink" Target="https://www.graylog.org/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dailybeast.com/how-the-us-hobbled-its-hacking-case-against-russia-and-enabled-truthers" TargetMode="External"/><Relationship Id="rId2" Type="http://schemas.openxmlformats.org/officeDocument/2006/relationships/hyperlink" Target="https://us-cert.cisa.gov/GRIZZLY-STEPPE-Russian-Malicious-Cyber-Activity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c.com/melanie-curtin/in-an-8-hour-day-the-average-worker-is-productive-for-this-many-hour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guide/en/ecs/current/index.html" TargetMode="External"/><Relationship Id="rId2" Type="http://schemas.openxmlformats.org/officeDocument/2006/relationships/hyperlink" Target="https://docs.splunk.com/Documentation/CIM/4.20.2/User/Overview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otx.alienvault.com/" TargetMode="External"/><Relationship Id="rId2" Type="http://schemas.openxmlformats.org/officeDocument/2006/relationships/hyperlink" Target="https://www.alienvault.com/open-threat-exchange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Tools for Information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ENPM 685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76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1CD5-E3C7-1E46-99CF-AA705954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log files of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F1A3E-6C7F-D545-B9D1-22E418E1D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/var/log/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auth.log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OR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/var/log/secure</a:t>
            </a:r>
          </a:p>
          <a:p>
            <a:pPr lvl="1"/>
            <a:r>
              <a:rPr lang="en-US" dirty="0"/>
              <a:t>(depends on Unix/Linux variant - console and SSH login info)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/var/log/apache/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access.log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and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error.log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/var/log/messages </a:t>
            </a:r>
            <a:r>
              <a:rPr lang="en-US" dirty="0"/>
              <a:t>OR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/var/log/syslog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/var/log/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btmp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utmp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wtmp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– failed login history, currently logged in users, login/logout history </a:t>
            </a:r>
          </a:p>
          <a:p>
            <a:pPr lvl="1"/>
            <a:r>
              <a:rPr lang="en-US" dirty="0"/>
              <a:t>Binary files – read with </a:t>
            </a:r>
            <a:r>
              <a:rPr lang="en-US" dirty="0" err="1"/>
              <a:t>lastb</a:t>
            </a:r>
            <a:r>
              <a:rPr lang="en-US" dirty="0"/>
              <a:t>, who/w, last</a:t>
            </a:r>
          </a:p>
          <a:p>
            <a:r>
              <a:rPr lang="en-US" dirty="0"/>
              <a:t>Logs for specific application you are using on host (MySQL, web app specific,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493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E0E08-7E85-BF49-B234-ADA8B6155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30030"/>
            <a:ext cx="4114800" cy="1322514"/>
          </a:xfrm>
        </p:spPr>
        <p:txBody>
          <a:bodyPr/>
          <a:lstStyle/>
          <a:p>
            <a:r>
              <a:rPr lang="en-US" dirty="0"/>
              <a:t>Data Models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Data Abstraction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56352-74A1-C34E-A439-C1F6DA12A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6" y="218247"/>
            <a:ext cx="7239000" cy="7874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D67B93-AFBC-C744-A863-4A1303E5108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8077200" y="6315456"/>
            <a:ext cx="298704" cy="158496"/>
          </a:xfrm>
        </p:spPr>
        <p:txBody>
          <a:bodyPr>
            <a:normAutofit fontScale="25000" lnSpcReduction="20000"/>
          </a:bodyPr>
          <a:lstStyle/>
          <a:p>
            <a:pPr marL="11430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82008C-6725-1A4F-BAC3-A0B977A50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251" y="1109472"/>
            <a:ext cx="5344749" cy="574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539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CEFC-AD66-3A4F-BCD2-042EADE61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E26CC8-C323-E84A-8ABF-1AFDADBA8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9048"/>
            <a:ext cx="9144000" cy="40774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68B45B-29FA-1549-BCA3-87831D7E7A30}"/>
              </a:ext>
            </a:extLst>
          </p:cNvPr>
          <p:cNvSpPr txBox="1"/>
          <p:nvPr/>
        </p:nvSpPr>
        <p:spPr>
          <a:xfrm>
            <a:off x="353568" y="158496"/>
            <a:ext cx="79491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192.54.94.242 = </a:t>
            </a:r>
            <a:r>
              <a:rPr lang="en-US" sz="3200" dirty="0" err="1"/>
              <a:t>umd</a:t>
            </a:r>
            <a:r>
              <a:rPr lang="en-US" sz="3200" dirty="0"/>
              <a:t>-guest IP</a:t>
            </a:r>
          </a:p>
          <a:p>
            <a:r>
              <a:rPr lang="en-US" sz="3200" dirty="0"/>
              <a:t>174.192.208.180 = 180.sub-174-192-208.myvzw.com</a:t>
            </a:r>
          </a:p>
          <a:p>
            <a:endParaRPr lang="en-US" sz="3200" dirty="0"/>
          </a:p>
          <a:p>
            <a:r>
              <a:rPr lang="en-US" sz="3200" dirty="0"/>
              <a:t>Speed ~615mph!</a:t>
            </a:r>
          </a:p>
        </p:txBody>
      </p:sp>
    </p:spTree>
    <p:extLst>
      <p:ext uri="{BB962C8B-B14F-4D97-AF65-F5344CB8AC3E}">
        <p14:creationId xmlns:p14="http://schemas.microsoft.com/office/powerpoint/2010/main" val="19274482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Homework #7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800" dirty="0"/>
              <a:t>Complete the following Splunk training courses:</a:t>
            </a:r>
          </a:p>
          <a:p>
            <a:pPr marL="114300" indent="0">
              <a:buNone/>
            </a:pPr>
            <a:endParaRPr lang="en-US" sz="2800" dirty="0"/>
          </a:p>
          <a:p>
            <a:r>
              <a:rPr lang="en-US" sz="2800" dirty="0"/>
              <a:t>Intro to Splunk </a:t>
            </a:r>
          </a:p>
          <a:p>
            <a:r>
              <a:rPr lang="en-US" sz="2800" dirty="0"/>
              <a:t>Using Fields</a:t>
            </a:r>
          </a:p>
          <a:p>
            <a:r>
              <a:rPr lang="en-US" sz="2800" dirty="0"/>
              <a:t>Visualizations</a:t>
            </a:r>
          </a:p>
          <a:p>
            <a:r>
              <a:rPr lang="en-US" sz="2800" dirty="0"/>
              <a:t>Intro to Dashboards</a:t>
            </a:r>
          </a:p>
          <a:p>
            <a:endParaRPr lang="en-US" sz="2800" dirty="0"/>
          </a:p>
          <a:p>
            <a:pPr marL="114300" indent="0">
              <a:buNone/>
            </a:pPr>
            <a:r>
              <a:rPr lang="en-US" sz="2800" dirty="0"/>
              <a:t>These are free and online eLearning.  Links in the Homework document</a:t>
            </a:r>
          </a:p>
        </p:txBody>
      </p:sp>
    </p:spTree>
    <p:extLst>
      <p:ext uri="{BB962C8B-B14F-4D97-AF65-F5344CB8AC3E}">
        <p14:creationId xmlns:p14="http://schemas.microsoft.com/office/powerpoint/2010/main" val="15660076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CCC1-749D-A048-99B6-BCB95056B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475FC-DF70-6F4B-80E6-C0958D542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1BC88-AE78-374E-B1EA-B7A38376B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681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C858E-862F-0A47-A9CD-185821CE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FINAL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4AE7BF8-BC0B-6345-AC3E-32950C3D3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01" y="1600200"/>
            <a:ext cx="6380797" cy="4800600"/>
          </a:xfrm>
        </p:spPr>
      </p:pic>
    </p:spTree>
    <p:extLst>
      <p:ext uri="{BB962C8B-B14F-4D97-AF65-F5344CB8AC3E}">
        <p14:creationId xmlns:p14="http://schemas.microsoft.com/office/powerpoint/2010/main" val="40727236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F7566-733B-1444-AF19-712EE4D9D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77D36-FC4F-5243-A533-3925F78BB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ENPM685 Waffle Co is a small food tech start up</a:t>
            </a:r>
          </a:p>
          <a:p>
            <a:r>
              <a:rPr lang="en-US" sz="2800" dirty="0"/>
              <a:t>One of their development systems is believed to be compromised</a:t>
            </a:r>
          </a:p>
          <a:p>
            <a:r>
              <a:rPr lang="en-US" sz="2800" dirty="0"/>
              <a:t>The DBA, Julia, discovered that she would could not login to the system and contacted the web dev/sysadmin Nathan.</a:t>
            </a:r>
          </a:p>
          <a:p>
            <a:r>
              <a:rPr lang="en-US" sz="2800" dirty="0"/>
              <a:t>Soon after a </a:t>
            </a:r>
            <a:r>
              <a:rPr lang="en-US" sz="2800" dirty="0" err="1"/>
              <a:t>Pastebin</a:t>
            </a:r>
            <a:r>
              <a:rPr lang="en-US" sz="2800" dirty="0"/>
              <a:t> link talking about the company being hacked was anonymously emailed to Nathan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09186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B9282-B310-534C-B1D8-8D38B697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F6612-0589-3746-A5F7-7398AB915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Your mission is to analyze the supplied files (logs, user files, and a packet capture) to discover </a:t>
            </a:r>
          </a:p>
          <a:p>
            <a:pPr lvl="1"/>
            <a:r>
              <a:rPr lang="en-US" sz="2800" dirty="0"/>
              <a:t>If it was compromised </a:t>
            </a:r>
          </a:p>
          <a:p>
            <a:pPr lvl="1"/>
            <a:r>
              <a:rPr lang="en-US" sz="2800" dirty="0"/>
              <a:t>If compromised, how the attacker got in and what they did.</a:t>
            </a:r>
          </a:p>
          <a:p>
            <a:r>
              <a:rPr lang="en-US" sz="2800" dirty="0"/>
              <a:t>Use your skills learned so far (and more you’ll pick up over these next few weeks) to answer this and write an attack narrative.</a:t>
            </a:r>
          </a:p>
          <a:p>
            <a:endParaRPr lang="en-US" dirty="0"/>
          </a:p>
          <a:p>
            <a:endParaRPr lang="en-US" dirty="0"/>
          </a:p>
          <a:p>
            <a:pPr marL="114300" indent="0" algn="ctr">
              <a:buNone/>
            </a:pPr>
            <a:r>
              <a:rPr lang="en-US" sz="3600" b="1" dirty="0"/>
              <a:t>Due Friday May 16</a:t>
            </a:r>
            <a:r>
              <a:rPr lang="en-US" sz="3600" b="1" baseline="30000" dirty="0"/>
              <a:t>th</a:t>
            </a:r>
            <a:r>
              <a:rPr lang="en-US" sz="3600" b="1" dirty="0"/>
              <a:t>@11:59pm </a:t>
            </a:r>
          </a:p>
        </p:txBody>
      </p:sp>
    </p:spTree>
    <p:extLst>
      <p:ext uri="{BB962C8B-B14F-4D97-AF65-F5344CB8AC3E}">
        <p14:creationId xmlns:p14="http://schemas.microsoft.com/office/powerpoint/2010/main" val="1921117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FB737-347F-C241-A782-054F2831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log files of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10DC7-4978-ED46-91E5-45411051D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Windows Event Logs</a:t>
            </a:r>
          </a:p>
          <a:p>
            <a:pPr lvl="1"/>
            <a:r>
              <a:rPr lang="en-US" sz="4800" dirty="0"/>
              <a:t>System</a:t>
            </a:r>
          </a:p>
          <a:p>
            <a:pPr lvl="1"/>
            <a:r>
              <a:rPr lang="en-US" sz="4800" dirty="0"/>
              <a:t>Security</a:t>
            </a:r>
          </a:p>
          <a:p>
            <a:pPr lvl="1"/>
            <a:r>
              <a:rPr lang="en-US" sz="4800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6020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approach 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NTP (network time protocol) is your friend.  </a:t>
            </a:r>
          </a:p>
          <a:p>
            <a:endParaRPr lang="en-US" sz="3600" dirty="0"/>
          </a:p>
          <a:p>
            <a:r>
              <a:rPr lang="en-US" sz="3600" dirty="0"/>
              <a:t>Sync time on your servers early and often, preferably with your own local NTP host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21048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often to review logs?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At a minimum: Weekly, daily if you can for the most important stuff:</a:t>
            </a:r>
          </a:p>
          <a:p>
            <a:pPr lvl="1"/>
            <a:r>
              <a:rPr lang="en-US" sz="2800" dirty="0"/>
              <a:t>After hours admin logins</a:t>
            </a:r>
          </a:p>
          <a:p>
            <a:pPr lvl="1"/>
            <a:r>
              <a:rPr lang="en-US" sz="2800" dirty="0"/>
              <a:t>New admin accounts created</a:t>
            </a:r>
          </a:p>
          <a:p>
            <a:pPr lvl="1"/>
            <a:r>
              <a:rPr lang="en-US" sz="2800" dirty="0"/>
              <a:t>AV notifications on key systems</a:t>
            </a:r>
          </a:p>
          <a:p>
            <a:pPr lvl="1"/>
            <a:r>
              <a:rPr lang="en-US" sz="2800" dirty="0"/>
              <a:t>System/service restarts	</a:t>
            </a:r>
          </a:p>
          <a:p>
            <a:r>
              <a:rPr lang="en-US" sz="2800" dirty="0"/>
              <a:t>Log management systems or DIY scripting can assist with this by generating emails or alerts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4535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often to review logs?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endParaRPr lang="en-US" sz="4400" dirty="0"/>
          </a:p>
          <a:p>
            <a:pPr marL="114300" indent="0">
              <a:buNone/>
            </a:pPr>
            <a:r>
              <a:rPr lang="en-US" sz="4400" dirty="0"/>
              <a:t>Automate reporting for anomalies as much as possible!</a:t>
            </a:r>
          </a:p>
          <a:p>
            <a:pPr marL="114300" indent="0">
              <a:buNone/>
            </a:pPr>
            <a:endParaRPr lang="en-US" sz="4400" dirty="0"/>
          </a:p>
          <a:p>
            <a:pPr marL="114300" indent="0">
              <a:buNone/>
            </a:pPr>
            <a:r>
              <a:rPr lang="en-US" sz="4400" dirty="0"/>
              <a:t>Keep it short, sweet, simple</a:t>
            </a:r>
          </a:p>
          <a:p>
            <a:pPr marL="11430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47465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11" descr="Screen Shot 2016-10-25 at 3.26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53" y="1758950"/>
            <a:ext cx="7065547" cy="392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232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Alerting</a:t>
            </a:r>
          </a:p>
        </p:txBody>
      </p:sp>
      <p:pic>
        <p:nvPicPr>
          <p:cNvPr id="4" name="Content Placeholder 3" descr="Screen Shot 2015-08-17 at 1.31.0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0" b="137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9318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retention policies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Enough time for them to be useful for incident response but not long enough to be discoverable in a lawsuit</a:t>
            </a:r>
          </a:p>
          <a:p>
            <a:r>
              <a:rPr lang="en-US" sz="2800" dirty="0"/>
              <a:t>30 days? 45 days? 90 days?</a:t>
            </a:r>
          </a:p>
          <a:p>
            <a:r>
              <a:rPr lang="en-US" sz="2800" dirty="0"/>
              <a:t>Exceptions</a:t>
            </a:r>
          </a:p>
          <a:p>
            <a:pPr lvl="1"/>
            <a:r>
              <a:rPr lang="en-US" sz="2800" dirty="0"/>
              <a:t>Proof of audit compliance, keep for 3 years or until next audit</a:t>
            </a:r>
          </a:p>
          <a:p>
            <a:pPr lvl="1"/>
            <a:r>
              <a:rPr lang="en-US" sz="2800" dirty="0"/>
              <a:t>Logs that must be retained for longer periods due federal mandates/legal/industry – PCI DSS, GLBA, SOX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1076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NIST stance on log policies</a:t>
            </a:r>
          </a:p>
        </p:txBody>
      </p:sp>
      <p:pic>
        <p:nvPicPr>
          <p:cNvPr id="4" name="Content Placeholder 3" descr="Screen Shot 2016-07-26 at 8.51.3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36" b="-1443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371600" y="6216134"/>
            <a:ext cx="623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csrc.nist.gov</a:t>
            </a:r>
            <a:r>
              <a:rPr lang="en-US" dirty="0"/>
              <a:t>/publications/</a:t>
            </a:r>
            <a:r>
              <a:rPr lang="en-US" dirty="0" err="1"/>
              <a:t>nistpubs</a:t>
            </a:r>
            <a:r>
              <a:rPr lang="en-US" dirty="0"/>
              <a:t>/800-92/SP800-92.pdf</a:t>
            </a:r>
          </a:p>
        </p:txBody>
      </p:sp>
    </p:spTree>
    <p:extLst>
      <p:ext uri="{BB962C8B-B14F-4D97-AF65-F5344CB8AC3E}">
        <p14:creationId xmlns:p14="http://schemas.microsoft.com/office/powerpoint/2010/main" val="38282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Syslog  (Linux and everything else)</a:t>
            </a:r>
          </a:p>
          <a:p>
            <a:r>
              <a:rPr lang="en-US" sz="3200" dirty="0"/>
              <a:t>Windows logs</a:t>
            </a:r>
          </a:p>
          <a:p>
            <a:r>
              <a:rPr lang="en-US" sz="3200" dirty="0"/>
              <a:t>JSON</a:t>
            </a:r>
          </a:p>
          <a:p>
            <a:r>
              <a:rPr lang="en-US" sz="3200" dirty="0"/>
              <a:t>Database audit logs</a:t>
            </a:r>
          </a:p>
          <a:p>
            <a:r>
              <a:rPr lang="en-US" sz="3200" dirty="0"/>
              <a:t>Annoyingly painful custom/binary formats</a:t>
            </a:r>
          </a:p>
        </p:txBody>
      </p:sp>
    </p:spTree>
    <p:extLst>
      <p:ext uri="{BB962C8B-B14F-4D97-AF65-F5344CB8AC3E}">
        <p14:creationId xmlns:p14="http://schemas.microsoft.com/office/powerpoint/2010/main" val="1254207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Incident Response and Investigations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(Continued)</a:t>
            </a:r>
          </a:p>
        </p:txBody>
      </p:sp>
    </p:spTree>
    <p:extLst>
      <p:ext uri="{BB962C8B-B14F-4D97-AF65-F5344CB8AC3E}">
        <p14:creationId xmlns:p14="http://schemas.microsoft.com/office/powerpoint/2010/main" val="2270642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800" dirty="0"/>
              <a:t>“standard” for message logging, mostly in </a:t>
            </a:r>
            <a:r>
              <a:rPr lang="en-US" sz="2800" dirty="0" err="1"/>
              <a:t>unix</a:t>
            </a:r>
            <a:r>
              <a:rPr lang="en-US" sz="2800" dirty="0"/>
              <a:t> environments</a:t>
            </a:r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r>
              <a:rPr lang="en-US" sz="2800" dirty="0"/>
              <a:t>Typical format:</a:t>
            </a:r>
          </a:p>
          <a:p>
            <a:pPr marL="114300" indent="0">
              <a:buNone/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timestamp host process message</a:t>
            </a:r>
          </a:p>
        </p:txBody>
      </p:sp>
    </p:spTree>
    <p:extLst>
      <p:ext uri="{BB962C8B-B14F-4D97-AF65-F5344CB8AC3E}">
        <p14:creationId xmlns:p14="http://schemas.microsoft.com/office/powerpoint/2010/main" val="1004731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By default logs locally to /</a:t>
            </a:r>
            <a:r>
              <a:rPr lang="en-US" sz="2800" dirty="0" err="1"/>
              <a:t>var</a:t>
            </a:r>
            <a:r>
              <a:rPr lang="en-US" sz="2800" dirty="0"/>
              <a:t>/log/</a:t>
            </a:r>
          </a:p>
          <a:p>
            <a:r>
              <a:rPr lang="en-US" sz="2800" dirty="0"/>
              <a:t>Ok that’s great but I don’t want to have to look at 500 hosts for my logs!</a:t>
            </a:r>
          </a:p>
          <a:p>
            <a:r>
              <a:rPr lang="en-US" sz="2800" dirty="0"/>
              <a:t>Build a syslog server</a:t>
            </a:r>
          </a:p>
          <a:p>
            <a:endParaRPr lang="en-US" sz="2800" dirty="0"/>
          </a:p>
          <a:p>
            <a:r>
              <a:rPr lang="en-US" sz="2800" dirty="0"/>
              <a:t>Syslog (via </a:t>
            </a:r>
            <a:r>
              <a:rPr lang="en-US" sz="2800" dirty="0" err="1"/>
              <a:t>syslogd</a:t>
            </a:r>
            <a:r>
              <a:rPr lang="en-US" sz="2800" dirty="0"/>
              <a:t>) can be set up for forward logs to an external server, over 514/UDP by default</a:t>
            </a:r>
          </a:p>
        </p:txBody>
      </p:sp>
    </p:spTree>
    <p:extLst>
      <p:ext uri="{BB962C8B-B14F-4D97-AF65-F5344CB8AC3E}">
        <p14:creationId xmlns:p14="http://schemas.microsoft.com/office/powerpoint/2010/main" val="524019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Jul 25 07:05:29 </a:t>
            </a:r>
            <a:r>
              <a:rPr lang="en-US" dirty="0" err="1">
                <a:latin typeface="Consolas"/>
                <a:cs typeface="Consolas"/>
              </a:rPr>
              <a:t>solberg</a:t>
            </a:r>
            <a:r>
              <a:rPr lang="en-US" dirty="0">
                <a:latin typeface="Consolas"/>
                <a:cs typeface="Consolas"/>
              </a:rPr>
              <a:t> kernel: [UFW BLOCK] IN=eth0 OUT= MAC=00:18:8b:10:c5:68:00:08:e3:ff:fc:68:08:00 SRC=186.112.110.170 DST=128.8.103.139 LEN=56 TOS=0x08 PREC=0x40 TTL=43 ID=46312 DF PROTO=TCP SPT=47509 DPT=23 WINDOW=5440 RES=0x00 SYN URGP=0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180.76.15.32 - - [24/Jul/2016:06:48:06 -0400] "GET / HTTP/1.1" 200 456 "-" "Mozilla/5.0 (compatible; </a:t>
            </a:r>
            <a:r>
              <a:rPr lang="en-US" dirty="0" err="1">
                <a:latin typeface="Consolas"/>
                <a:cs typeface="Consolas"/>
              </a:rPr>
              <a:t>Baiduspider</a:t>
            </a:r>
            <a:r>
              <a:rPr lang="en-US" dirty="0">
                <a:latin typeface="Consolas"/>
                <a:cs typeface="Consolas"/>
              </a:rPr>
              <a:t>/2.0; +http://</a:t>
            </a:r>
            <a:r>
              <a:rPr lang="en-US" dirty="0" err="1">
                <a:latin typeface="Consolas"/>
                <a:cs typeface="Consolas"/>
              </a:rPr>
              <a:t>www.baidu.com</a:t>
            </a:r>
            <a:r>
              <a:rPr lang="en-US" dirty="0">
                <a:latin typeface="Consolas"/>
                <a:cs typeface="Consolas"/>
              </a:rPr>
              <a:t>/search/</a:t>
            </a:r>
            <a:r>
              <a:rPr lang="en-US" dirty="0" err="1">
                <a:latin typeface="Consolas"/>
                <a:cs typeface="Consolas"/>
              </a:rPr>
              <a:t>spider.html</a:t>
            </a:r>
            <a:r>
              <a:rPr lang="en-US" dirty="0">
                <a:latin typeface="Consolas"/>
                <a:cs typeface="Consolas"/>
              </a:rPr>
              <a:t>)"</a:t>
            </a:r>
          </a:p>
        </p:txBody>
      </p:sp>
    </p:spTree>
    <p:extLst>
      <p:ext uri="{BB962C8B-B14F-4D97-AF65-F5344CB8AC3E}">
        <p14:creationId xmlns:p14="http://schemas.microsoft.com/office/powerpoint/2010/main" val="1742054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rsyslog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more complex version of </a:t>
            </a:r>
            <a:r>
              <a:rPr lang="en-US" dirty="0" err="1"/>
              <a:t>syslogd</a:t>
            </a:r>
            <a:endParaRPr lang="en-US" dirty="0"/>
          </a:p>
          <a:p>
            <a:pPr lvl="1"/>
            <a:r>
              <a:rPr lang="en-US" dirty="0"/>
              <a:t>Highly configurable</a:t>
            </a:r>
          </a:p>
          <a:p>
            <a:pPr lvl="1"/>
            <a:r>
              <a:rPr lang="en-US" dirty="0"/>
              <a:t>Supports more than just syslog</a:t>
            </a:r>
          </a:p>
          <a:p>
            <a:pPr lvl="2"/>
            <a:r>
              <a:rPr lang="en-US" dirty="0"/>
              <a:t>MySQL, Oracle, </a:t>
            </a:r>
            <a:r>
              <a:rPr lang="en-US" dirty="0" err="1"/>
              <a:t>MongoDB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Supports TCP, SSL/TLS</a:t>
            </a:r>
          </a:p>
          <a:p>
            <a:pPr lvl="1"/>
            <a:r>
              <a:rPr lang="en-US" dirty="0"/>
              <a:t>Can filter based on syslog message</a:t>
            </a:r>
          </a:p>
          <a:p>
            <a:pPr lvl="1"/>
            <a:r>
              <a:rPr lang="en-US" dirty="0"/>
              <a:t>Can configure output (add/remote things)</a:t>
            </a:r>
          </a:p>
          <a:p>
            <a:pPr lvl="1"/>
            <a:r>
              <a:rPr lang="en-US" dirty="0"/>
              <a:t>Multi-threaded</a:t>
            </a:r>
          </a:p>
        </p:txBody>
      </p:sp>
    </p:spTree>
    <p:extLst>
      <p:ext uri="{BB962C8B-B14F-4D97-AF65-F5344CB8AC3E}">
        <p14:creationId xmlns:p14="http://schemas.microsoft.com/office/powerpoint/2010/main" val="3262799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rsyslog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if $</a:t>
            </a:r>
            <a:r>
              <a:rPr lang="en-US" dirty="0" err="1">
                <a:latin typeface="Consolas"/>
                <a:cs typeface="Consolas"/>
              </a:rPr>
              <a:t>programname</a:t>
            </a:r>
            <a:r>
              <a:rPr lang="en-US" dirty="0">
                <a:latin typeface="Consolas"/>
                <a:cs typeface="Consolas"/>
              </a:rPr>
              <a:t> == 'prog1' then {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   action(type="</a:t>
            </a:r>
            <a:r>
              <a:rPr lang="en-US" dirty="0" err="1">
                <a:latin typeface="Consolas"/>
                <a:cs typeface="Consolas"/>
              </a:rPr>
              <a:t>omfile</a:t>
            </a:r>
            <a:r>
              <a:rPr lang="en-US" dirty="0">
                <a:latin typeface="Consolas"/>
                <a:cs typeface="Consolas"/>
              </a:rPr>
              <a:t>" file="/</a:t>
            </a:r>
            <a:r>
              <a:rPr lang="en-US" dirty="0" err="1">
                <a:latin typeface="Consolas"/>
                <a:cs typeface="Consolas"/>
              </a:rPr>
              <a:t>var</a:t>
            </a:r>
            <a:r>
              <a:rPr lang="en-US" dirty="0">
                <a:latin typeface="Consolas"/>
                <a:cs typeface="Consolas"/>
              </a:rPr>
              <a:t>/log/prog1.log")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   if $</a:t>
            </a:r>
            <a:r>
              <a:rPr lang="en-US" dirty="0" err="1">
                <a:latin typeface="Consolas"/>
                <a:cs typeface="Consolas"/>
              </a:rPr>
              <a:t>msg</a:t>
            </a:r>
            <a:r>
              <a:rPr lang="en-US" dirty="0">
                <a:latin typeface="Consolas"/>
                <a:cs typeface="Consolas"/>
              </a:rPr>
              <a:t> contains 'test' then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     action(type="</a:t>
            </a:r>
            <a:r>
              <a:rPr lang="en-US" dirty="0" err="1">
                <a:latin typeface="Consolas"/>
                <a:cs typeface="Consolas"/>
              </a:rPr>
              <a:t>omfile</a:t>
            </a:r>
            <a:r>
              <a:rPr lang="en-US" dirty="0">
                <a:latin typeface="Consolas"/>
                <a:cs typeface="Consolas"/>
              </a:rPr>
              <a:t>" file="/</a:t>
            </a:r>
            <a:r>
              <a:rPr lang="en-US" dirty="0" err="1">
                <a:latin typeface="Consolas"/>
                <a:cs typeface="Consolas"/>
              </a:rPr>
              <a:t>var</a:t>
            </a:r>
            <a:r>
              <a:rPr lang="en-US" dirty="0">
                <a:latin typeface="Consolas"/>
                <a:cs typeface="Consolas"/>
              </a:rPr>
              <a:t>/log/prog1test.log")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   else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     action(type="</a:t>
            </a:r>
            <a:r>
              <a:rPr lang="en-US" dirty="0" err="1">
                <a:latin typeface="Consolas"/>
                <a:cs typeface="Consolas"/>
              </a:rPr>
              <a:t>omfile</a:t>
            </a:r>
            <a:r>
              <a:rPr lang="en-US" dirty="0">
                <a:latin typeface="Consolas"/>
                <a:cs typeface="Consolas"/>
              </a:rPr>
              <a:t>" file="/</a:t>
            </a:r>
            <a:r>
              <a:rPr lang="en-US" dirty="0" err="1">
                <a:latin typeface="Consolas"/>
                <a:cs typeface="Consolas"/>
              </a:rPr>
              <a:t>var</a:t>
            </a:r>
            <a:r>
              <a:rPr lang="en-US" dirty="0">
                <a:latin typeface="Consolas"/>
                <a:cs typeface="Consolas"/>
              </a:rPr>
              <a:t>/log/prog1notest.log")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11430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4003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syslog-</a:t>
            </a:r>
            <a:r>
              <a:rPr lang="en-US" dirty="0" err="1"/>
              <a:t>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Adds more configurability to syslog</a:t>
            </a:r>
          </a:p>
          <a:p>
            <a:r>
              <a:rPr lang="en-US" dirty="0"/>
              <a:t>Filtering based on message content, source,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Can use TCP for transport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syslog-</a:t>
            </a:r>
            <a:r>
              <a:rPr lang="en-US" dirty="0" err="1"/>
              <a:t>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filter  </a:t>
            </a:r>
            <a:r>
              <a:rPr lang="en-US" dirty="0" err="1">
                <a:latin typeface="Consolas"/>
                <a:cs typeface="Consolas"/>
              </a:rPr>
              <a:t>f_dhcp</a:t>
            </a:r>
            <a:r>
              <a:rPr lang="en-US" dirty="0">
                <a:latin typeface="Consolas"/>
                <a:cs typeface="Consolas"/>
              </a:rPr>
              <a:t>          { match("</a:t>
            </a:r>
            <a:r>
              <a:rPr lang="en-US" dirty="0" err="1">
                <a:latin typeface="Consolas"/>
                <a:cs typeface="Consolas"/>
              </a:rPr>
              <a:t>dhcpd</a:t>
            </a:r>
            <a:r>
              <a:rPr lang="en-US" dirty="0">
                <a:latin typeface="Consolas"/>
                <a:cs typeface="Consolas"/>
              </a:rPr>
              <a:t>" value("PROGRAM")); };</a:t>
            </a:r>
          </a:p>
          <a:p>
            <a:pPr marL="11430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destination </a:t>
            </a:r>
            <a:r>
              <a:rPr lang="en-US" dirty="0" err="1">
                <a:latin typeface="Consolas"/>
                <a:cs typeface="Consolas"/>
              </a:rPr>
              <a:t>dhcp</a:t>
            </a:r>
            <a:r>
              <a:rPr lang="en-US" dirty="0">
                <a:latin typeface="Consolas"/>
                <a:cs typeface="Consolas"/>
              </a:rPr>
              <a:t>        { file(”/log/DHCP/$R_YEAR$R_MONTH$R_DAY/$R_HOUR"            template("$R_DATE $HOST $MESSAGE $PID $MESSAGE\n")); };</a:t>
            </a:r>
          </a:p>
          <a:p>
            <a:pPr marL="11430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11430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log { source(net); filter(</a:t>
            </a:r>
            <a:r>
              <a:rPr lang="en-US" dirty="0" err="1">
                <a:latin typeface="Consolas"/>
                <a:cs typeface="Consolas"/>
              </a:rPr>
              <a:t>f_dhcp</a:t>
            </a:r>
            <a:r>
              <a:rPr lang="en-US" dirty="0">
                <a:latin typeface="Consolas"/>
                <a:cs typeface="Consolas"/>
              </a:rPr>
              <a:t>); destination(</a:t>
            </a:r>
            <a:r>
              <a:rPr lang="en-US" dirty="0" err="1">
                <a:latin typeface="Consolas"/>
                <a:cs typeface="Consolas"/>
              </a:rPr>
              <a:t>dhcp</a:t>
            </a:r>
            <a:r>
              <a:rPr lang="en-US" dirty="0">
                <a:latin typeface="Consolas"/>
                <a:cs typeface="Consolas"/>
              </a:rPr>
              <a:t>); flags(final); };</a:t>
            </a:r>
          </a:p>
          <a:p>
            <a:pPr marL="11430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11430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57723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rsyslog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syslog-</a:t>
            </a:r>
            <a:r>
              <a:rPr lang="en-US" dirty="0" err="1"/>
              <a:t>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Coke </a:t>
            </a:r>
            <a:r>
              <a:rPr lang="en-US" sz="4800" dirty="0" err="1"/>
              <a:t>vs</a:t>
            </a:r>
            <a:r>
              <a:rPr lang="en-US" sz="4800" dirty="0"/>
              <a:t> Pepsi</a:t>
            </a:r>
          </a:p>
        </p:txBody>
      </p:sp>
    </p:spTree>
    <p:extLst>
      <p:ext uri="{BB962C8B-B14F-4D97-AF65-F5344CB8AC3E}">
        <p14:creationId xmlns:p14="http://schemas.microsoft.com/office/powerpoint/2010/main" val="1030494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syslog-</a:t>
            </a:r>
            <a:r>
              <a:rPr lang="en-US" dirty="0" err="1"/>
              <a:t>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filter </a:t>
            </a:r>
            <a:r>
              <a:rPr lang="en-US" dirty="0" err="1">
                <a:latin typeface="Consolas"/>
                <a:cs typeface="Consolas"/>
              </a:rPr>
              <a:t>f_iptables</a:t>
            </a:r>
            <a:r>
              <a:rPr lang="en-US" dirty="0">
                <a:latin typeface="Consolas"/>
                <a:cs typeface="Consolas"/>
              </a:rPr>
              <a:t> { facility(kern) and message("IN=") and message("OUT="); 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};</a:t>
            </a:r>
          </a:p>
          <a:p>
            <a:pPr marL="11430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filter </a:t>
            </a:r>
            <a:r>
              <a:rPr lang="en-US" dirty="0" err="1">
                <a:latin typeface="Consolas"/>
                <a:cs typeface="Consolas"/>
              </a:rPr>
              <a:t>f_console</a:t>
            </a:r>
            <a:r>
              <a:rPr lang="en-US" dirty="0">
                <a:latin typeface="Consolas"/>
                <a:cs typeface="Consolas"/>
              </a:rPr>
              <a:t> { level(warn) and facility(kern) and not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filter(</a:t>
            </a:r>
            <a:r>
              <a:rPr lang="en-US" dirty="0" err="1">
                <a:latin typeface="Consolas"/>
                <a:cs typeface="Consolas"/>
              </a:rPr>
              <a:t>f_iptables</a:t>
            </a:r>
            <a:r>
              <a:rPr lang="en-US" dirty="0">
                <a:latin typeface="Consolas"/>
                <a:cs typeface="Consolas"/>
              </a:rPr>
              <a:t>) or level(err) and not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facility(</a:t>
            </a:r>
            <a:r>
              <a:rPr lang="en-US" dirty="0" err="1">
                <a:latin typeface="Consolas"/>
                <a:cs typeface="Consolas"/>
              </a:rPr>
              <a:t>authpriv</a:t>
            </a:r>
            <a:r>
              <a:rPr lang="en-US" dirty="0">
                <a:latin typeface="Consolas"/>
                <a:cs typeface="Consolas"/>
              </a:rPr>
              <a:t>); };</a:t>
            </a:r>
          </a:p>
          <a:p>
            <a:pPr marL="11430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log { source(</a:t>
            </a:r>
            <a:r>
              <a:rPr lang="en-US" dirty="0" err="1">
                <a:latin typeface="Consolas"/>
                <a:cs typeface="Consolas"/>
              </a:rPr>
              <a:t>src</a:t>
            </a:r>
            <a:r>
              <a:rPr lang="en-US" dirty="0">
                <a:latin typeface="Consolas"/>
                <a:cs typeface="Consolas"/>
              </a:rPr>
              <a:t>); filter(</a:t>
            </a:r>
            <a:r>
              <a:rPr lang="en-US" dirty="0" err="1">
                <a:latin typeface="Consolas"/>
                <a:cs typeface="Consolas"/>
              </a:rPr>
              <a:t>f_console</a:t>
            </a:r>
            <a:r>
              <a:rPr lang="en-US" dirty="0">
                <a:latin typeface="Consolas"/>
                <a:cs typeface="Consolas"/>
              </a:rPr>
              <a:t>); destination(console); };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log { source(</a:t>
            </a:r>
            <a:r>
              <a:rPr lang="en-US" dirty="0" err="1">
                <a:latin typeface="Consolas"/>
                <a:cs typeface="Consolas"/>
              </a:rPr>
              <a:t>src</a:t>
            </a:r>
            <a:r>
              <a:rPr lang="en-US" dirty="0">
                <a:latin typeface="Consolas"/>
                <a:cs typeface="Consolas"/>
              </a:rPr>
              <a:t>); filter(</a:t>
            </a:r>
            <a:r>
              <a:rPr lang="en-US" dirty="0" err="1">
                <a:latin typeface="Consolas"/>
                <a:cs typeface="Consolas"/>
              </a:rPr>
              <a:t>f_console</a:t>
            </a:r>
            <a:r>
              <a:rPr lang="en-US" dirty="0">
                <a:latin typeface="Consolas"/>
                <a:cs typeface="Consolas"/>
              </a:rPr>
              <a:t>); destination(</a:t>
            </a:r>
            <a:r>
              <a:rPr lang="en-US" dirty="0" err="1">
                <a:latin typeface="Consolas"/>
                <a:cs typeface="Consolas"/>
              </a:rPr>
              <a:t>xconsole</a:t>
            </a:r>
            <a:r>
              <a:rPr lang="en-US" dirty="0">
                <a:latin typeface="Consolas"/>
                <a:cs typeface="Consolas"/>
              </a:rPr>
              <a:t>); }</a:t>
            </a:r>
          </a:p>
        </p:txBody>
      </p:sp>
    </p:spTree>
    <p:extLst>
      <p:ext uri="{BB962C8B-B14F-4D97-AF65-F5344CB8AC3E}">
        <p14:creationId xmlns:p14="http://schemas.microsoft.com/office/powerpoint/2010/main" val="4268496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rsyslog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if ( \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/* kernel up to warning except of firewall */ \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($</a:t>
            </a:r>
            <a:r>
              <a:rPr lang="en-US" dirty="0" err="1">
                <a:latin typeface="Consolas"/>
                <a:cs typeface="Consolas"/>
              </a:rPr>
              <a:t>syslogfacility</a:t>
            </a:r>
            <a:r>
              <a:rPr lang="en-US" dirty="0">
                <a:latin typeface="Consolas"/>
                <a:cs typeface="Consolas"/>
              </a:rPr>
              <a:t>-text == 'kern') and \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($</a:t>
            </a:r>
            <a:r>
              <a:rPr lang="en-US" dirty="0" err="1">
                <a:latin typeface="Consolas"/>
                <a:cs typeface="Consolas"/>
              </a:rPr>
              <a:t>syslogseverity</a:t>
            </a:r>
            <a:r>
              <a:rPr lang="en-US" dirty="0">
                <a:latin typeface="Consolas"/>
                <a:cs typeface="Consolas"/>
              </a:rPr>
              <a:t> &lt;= 4 /* warning */ ) and not \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($</a:t>
            </a:r>
            <a:r>
              <a:rPr lang="en-US" dirty="0" err="1">
                <a:latin typeface="Consolas"/>
                <a:cs typeface="Consolas"/>
              </a:rPr>
              <a:t>msg</a:t>
            </a:r>
            <a:r>
              <a:rPr lang="en-US" dirty="0">
                <a:latin typeface="Consolas"/>
                <a:cs typeface="Consolas"/>
              </a:rPr>
              <a:t> contains 'IN=' and $</a:t>
            </a:r>
            <a:r>
              <a:rPr lang="en-US" dirty="0" err="1">
                <a:latin typeface="Consolas"/>
                <a:cs typeface="Consolas"/>
              </a:rPr>
              <a:t>msg</a:t>
            </a:r>
            <a:r>
              <a:rPr lang="en-US" dirty="0">
                <a:latin typeface="Consolas"/>
                <a:cs typeface="Consolas"/>
              </a:rPr>
              <a:t> contains 'OUT=') \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) or ( \</a:t>
            </a:r>
          </a:p>
          <a:p>
            <a:pPr marL="11430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/* up to errors except of facility </a:t>
            </a:r>
            <a:r>
              <a:rPr lang="en-US" dirty="0" err="1">
                <a:latin typeface="Consolas"/>
                <a:cs typeface="Consolas"/>
              </a:rPr>
              <a:t>authpriv</a:t>
            </a:r>
            <a:r>
              <a:rPr lang="en-US" dirty="0">
                <a:latin typeface="Consolas"/>
                <a:cs typeface="Consolas"/>
              </a:rPr>
              <a:t> */ \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($</a:t>
            </a:r>
            <a:r>
              <a:rPr lang="en-US" dirty="0" err="1">
                <a:latin typeface="Consolas"/>
                <a:cs typeface="Consolas"/>
              </a:rPr>
              <a:t>syslogseverity</a:t>
            </a:r>
            <a:r>
              <a:rPr lang="en-US" dirty="0">
                <a:latin typeface="Consolas"/>
                <a:cs typeface="Consolas"/>
              </a:rPr>
              <a:t> &lt;= 3 /* errors */ ) and not \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($</a:t>
            </a:r>
            <a:r>
              <a:rPr lang="en-US" dirty="0" err="1">
                <a:latin typeface="Consolas"/>
                <a:cs typeface="Consolas"/>
              </a:rPr>
              <a:t>syslogfacility</a:t>
            </a:r>
            <a:r>
              <a:rPr lang="en-US" dirty="0">
                <a:latin typeface="Consolas"/>
                <a:cs typeface="Consolas"/>
              </a:rPr>
              <a:t>-text == '</a:t>
            </a:r>
            <a:r>
              <a:rPr lang="en-US" dirty="0" err="1">
                <a:latin typeface="Consolas"/>
                <a:cs typeface="Consolas"/>
              </a:rPr>
              <a:t>authpriv</a:t>
            </a:r>
            <a:r>
              <a:rPr lang="en-US" dirty="0">
                <a:latin typeface="Consolas"/>
                <a:cs typeface="Consolas"/>
              </a:rPr>
              <a:t>') \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) \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then /</a:t>
            </a:r>
            <a:r>
              <a:rPr lang="en-US" dirty="0" err="1">
                <a:latin typeface="Consolas"/>
                <a:cs typeface="Consolas"/>
              </a:rPr>
              <a:t>dev</a:t>
            </a:r>
            <a:r>
              <a:rPr lang="en-US" dirty="0">
                <a:latin typeface="Consolas"/>
                <a:cs typeface="Consolas"/>
              </a:rPr>
              <a:t>/tty10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&amp; |/</a:t>
            </a:r>
            <a:r>
              <a:rPr lang="en-US" dirty="0" err="1">
                <a:latin typeface="Consolas"/>
                <a:cs typeface="Consolas"/>
              </a:rPr>
              <a:t>dev</a:t>
            </a:r>
            <a:r>
              <a:rPr lang="en-US" dirty="0">
                <a:latin typeface="Consolas"/>
                <a:cs typeface="Consolas"/>
              </a:rPr>
              <a:t>/</a:t>
            </a:r>
            <a:r>
              <a:rPr lang="en-US" dirty="0" err="1">
                <a:latin typeface="Consolas"/>
                <a:cs typeface="Consolas"/>
              </a:rPr>
              <a:t>xconsole</a:t>
            </a:r>
            <a:endParaRPr lang="en-US" dirty="0">
              <a:latin typeface="Consolas"/>
              <a:cs typeface="Consolas"/>
            </a:endParaRPr>
          </a:p>
          <a:p>
            <a:pPr marL="11430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11430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8421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Challenging to do manually</a:t>
            </a:r>
          </a:p>
          <a:p>
            <a:endParaRPr lang="en-US" sz="3200" dirty="0"/>
          </a:p>
          <a:p>
            <a:r>
              <a:rPr lang="en-US" sz="3200" dirty="0"/>
              <a:t>What are we looking for?</a:t>
            </a:r>
          </a:p>
          <a:p>
            <a:endParaRPr lang="en-US" sz="3200" dirty="0"/>
          </a:p>
          <a:p>
            <a:r>
              <a:rPr lang="en-US" sz="3200" dirty="0"/>
              <a:t>Training is important</a:t>
            </a:r>
          </a:p>
          <a:p>
            <a:endParaRPr lang="en-US" sz="3200" dirty="0"/>
          </a:p>
          <a:p>
            <a:r>
              <a:rPr lang="en-US" sz="3200" dirty="0"/>
              <a:t>Cheat sheets can help</a:t>
            </a:r>
          </a:p>
        </p:txBody>
      </p:sp>
    </p:spTree>
    <p:extLst>
      <p:ext uri="{BB962C8B-B14F-4D97-AF65-F5344CB8AC3E}">
        <p14:creationId xmlns:p14="http://schemas.microsoft.com/office/powerpoint/2010/main" val="1943945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Event Logs</a:t>
            </a:r>
          </a:p>
        </p:txBody>
      </p:sp>
      <p:pic>
        <p:nvPicPr>
          <p:cNvPr id="4" name="Content Placeholder 3" descr="Screen Shot 2016-07-25 at 9.12.1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42" r="-26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264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Event Logs</a:t>
            </a:r>
          </a:p>
        </p:txBody>
      </p:sp>
      <p:pic>
        <p:nvPicPr>
          <p:cNvPr id="4" name="Content Placeholder 3" descr="Screen Shot 2016-07-25 at 9.15.0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282" b="-182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95442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Object Notation</a:t>
            </a:r>
          </a:p>
          <a:p>
            <a:r>
              <a:rPr lang="en-US" dirty="0"/>
              <a:t>Open standard format for client/server communication</a:t>
            </a:r>
          </a:p>
          <a:p>
            <a:r>
              <a:rPr lang="en-US" dirty="0"/>
              <a:t>Attribute : value pairs</a:t>
            </a:r>
          </a:p>
          <a:p>
            <a:r>
              <a:rPr lang="en-US" dirty="0"/>
              <a:t>“Human readable”</a:t>
            </a:r>
          </a:p>
          <a:p>
            <a:r>
              <a:rPr lang="en-US" dirty="0"/>
              <a:t>Can nest attribute : value pairs, much like XML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512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endParaRPr lang="en-US" sz="3200" dirty="0">
              <a:latin typeface="Consolas"/>
              <a:cs typeface="Consolas"/>
            </a:endParaRPr>
          </a:p>
          <a:p>
            <a:pPr marL="114300" indent="0">
              <a:buNone/>
            </a:pPr>
            <a:r>
              <a:rPr lang="en-US" sz="3200" dirty="0">
                <a:latin typeface="Consolas"/>
                <a:cs typeface="Consolas"/>
              </a:rPr>
              <a:t>{</a:t>
            </a:r>
          </a:p>
          <a:p>
            <a:pPr marL="114300" indent="0">
              <a:buNone/>
            </a:pPr>
            <a:r>
              <a:rPr lang="en-US" sz="3200" dirty="0">
                <a:latin typeface="Consolas"/>
                <a:cs typeface="Consolas"/>
              </a:rPr>
              <a:t>	“</a:t>
            </a:r>
            <a:r>
              <a:rPr lang="en-US" sz="3200" dirty="0" err="1">
                <a:latin typeface="Consolas"/>
                <a:cs typeface="Consolas"/>
              </a:rPr>
              <a:t>eventid</a:t>
            </a:r>
            <a:r>
              <a:rPr lang="en-US" sz="3200" dirty="0">
                <a:latin typeface="Consolas"/>
                <a:cs typeface="Consolas"/>
              </a:rPr>
              <a:t>”: 1,</a:t>
            </a:r>
          </a:p>
          <a:p>
            <a:pPr marL="114300" indent="0">
              <a:buNone/>
            </a:pPr>
            <a:r>
              <a:rPr lang="en-US" sz="3200" dirty="0">
                <a:latin typeface="Consolas"/>
                <a:cs typeface="Consolas"/>
              </a:rPr>
              <a:t>	“user”: “bob”,</a:t>
            </a:r>
          </a:p>
          <a:p>
            <a:pPr marL="114300" indent="0">
              <a:buNone/>
            </a:pPr>
            <a:r>
              <a:rPr lang="en-US" sz="3200" dirty="0">
                <a:latin typeface="Consolas"/>
                <a:cs typeface="Consolas"/>
              </a:rPr>
              <a:t>	“status”: “OK”</a:t>
            </a:r>
          </a:p>
          <a:p>
            <a:pPr marL="114300" indent="0">
              <a:buNone/>
            </a:pPr>
            <a:r>
              <a:rPr lang="en-US" sz="3200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1079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pic>
        <p:nvPicPr>
          <p:cNvPr id="4" name="Content Placeholder 4" descr="Screen Shot 2016-04-25 at 9.13.5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3746" b="-2137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2330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2000" dirty="0">
                <a:latin typeface="Consolas"/>
                <a:cs typeface="Consolas"/>
              </a:rPr>
              <a:t>{"</a:t>
            </a:r>
            <a:r>
              <a:rPr lang="en-US" sz="2000" dirty="0" err="1">
                <a:latin typeface="Consolas"/>
                <a:cs typeface="Consolas"/>
              </a:rPr>
              <a:t>awsRegion</a:t>
            </a:r>
            <a:r>
              <a:rPr lang="en-US" sz="2000" dirty="0">
                <a:latin typeface="Consolas"/>
                <a:cs typeface="Consolas"/>
              </a:rPr>
              <a:t>": "us-east-1", "</a:t>
            </a:r>
            <a:r>
              <a:rPr lang="en-US" sz="2000" dirty="0" err="1">
                <a:latin typeface="Consolas"/>
                <a:cs typeface="Consolas"/>
              </a:rPr>
              <a:t>requestParameters</a:t>
            </a:r>
            <a:r>
              <a:rPr lang="en-US" sz="2000" dirty="0">
                <a:latin typeface="Consolas"/>
                <a:cs typeface="Consolas"/>
              </a:rPr>
              <a:t>": {"</a:t>
            </a:r>
            <a:r>
              <a:rPr lang="en-US" sz="2000" dirty="0" err="1">
                <a:latin typeface="Consolas"/>
                <a:cs typeface="Consolas"/>
              </a:rPr>
              <a:t>logGroupName</a:t>
            </a:r>
            <a:r>
              <a:rPr lang="en-US" sz="2000" dirty="0">
                <a:latin typeface="Consolas"/>
                <a:cs typeface="Consolas"/>
              </a:rPr>
              <a:t>": "vpc-853b08e0_flowlog"}, "</a:t>
            </a:r>
            <a:r>
              <a:rPr lang="en-US" sz="2000" dirty="0" err="1">
                <a:latin typeface="Consolas"/>
                <a:cs typeface="Consolas"/>
              </a:rPr>
              <a:t>requestID</a:t>
            </a:r>
            <a:r>
              <a:rPr lang="en-US" sz="2000" dirty="0">
                <a:latin typeface="Consolas"/>
                <a:cs typeface="Consolas"/>
              </a:rPr>
              <a:t>": "f77b5bfd-545c-11e6-9e9f-9b4788a8f1d5", "</a:t>
            </a:r>
            <a:r>
              <a:rPr lang="en-US" sz="2000" dirty="0" err="1">
                <a:latin typeface="Consolas"/>
                <a:cs typeface="Consolas"/>
              </a:rPr>
              <a:t>apiVersion</a:t>
            </a:r>
            <a:r>
              <a:rPr lang="en-US" sz="2000" dirty="0">
                <a:latin typeface="Consolas"/>
                <a:cs typeface="Consolas"/>
              </a:rPr>
              <a:t>": "20140328", "</a:t>
            </a:r>
            <a:r>
              <a:rPr lang="en-US" sz="2000" dirty="0" err="1">
                <a:latin typeface="Consolas"/>
                <a:cs typeface="Consolas"/>
              </a:rPr>
              <a:t>responseElements</a:t>
            </a:r>
            <a:r>
              <a:rPr lang="en-US" sz="2000" dirty="0">
                <a:latin typeface="Consolas"/>
                <a:cs typeface="Consolas"/>
              </a:rPr>
              <a:t>": null, "</a:t>
            </a:r>
            <a:r>
              <a:rPr lang="en-US" sz="2000" dirty="0" err="1">
                <a:latin typeface="Consolas"/>
                <a:cs typeface="Consolas"/>
              </a:rPr>
              <a:t>sourceIPAddress</a:t>
            </a:r>
            <a:r>
              <a:rPr lang="en-US" sz="2000" dirty="0">
                <a:latin typeface="Consolas"/>
                <a:cs typeface="Consolas"/>
              </a:rPr>
              <a:t>": "54.173.100.19", "</a:t>
            </a:r>
            <a:r>
              <a:rPr lang="en-US" sz="2000" dirty="0" err="1">
                <a:latin typeface="Consolas"/>
                <a:cs typeface="Consolas"/>
              </a:rPr>
              <a:t>eventID</a:t>
            </a:r>
            <a:r>
              <a:rPr lang="en-US" sz="2000" dirty="0">
                <a:latin typeface="Consolas"/>
                <a:cs typeface="Consolas"/>
              </a:rPr>
              <a:t>": "55f4781c-dea3-4aa2-b360-8b7814ed2c00", "</a:t>
            </a:r>
            <a:r>
              <a:rPr lang="en-US" sz="2000" dirty="0" err="1">
                <a:latin typeface="Consolas"/>
                <a:cs typeface="Consolas"/>
              </a:rPr>
              <a:t>eventSource</a:t>
            </a:r>
            <a:r>
              <a:rPr lang="en-US" sz="2000" dirty="0">
                <a:latin typeface="Consolas"/>
                <a:cs typeface="Consolas"/>
              </a:rPr>
              <a:t>": "</a:t>
            </a:r>
            <a:r>
              <a:rPr lang="en-US" sz="2000" dirty="0" err="1">
                <a:latin typeface="Consolas"/>
                <a:cs typeface="Consolas"/>
              </a:rPr>
              <a:t>logs.amazonaws.com</a:t>
            </a:r>
            <a:r>
              <a:rPr lang="en-US" sz="2000" dirty="0">
                <a:latin typeface="Consolas"/>
                <a:cs typeface="Consolas"/>
              </a:rPr>
              <a:t>", "</a:t>
            </a:r>
            <a:r>
              <a:rPr lang="en-US" sz="2000" dirty="0" err="1">
                <a:latin typeface="Consolas"/>
                <a:cs typeface="Consolas"/>
              </a:rPr>
              <a:t>recipientAccountId</a:t>
            </a:r>
            <a:r>
              <a:rPr lang="en-US" sz="2000" dirty="0">
                <a:latin typeface="Consolas"/>
                <a:cs typeface="Consolas"/>
              </a:rPr>
              <a:t>": "867243000000", "</a:t>
            </a:r>
            <a:r>
              <a:rPr lang="en-US" sz="2000" dirty="0" err="1">
                <a:latin typeface="Consolas"/>
                <a:cs typeface="Consolas"/>
              </a:rPr>
              <a:t>eventVersion</a:t>
            </a:r>
            <a:r>
              <a:rPr lang="en-US" sz="2000" dirty="0">
                <a:latin typeface="Consolas"/>
                <a:cs typeface="Consolas"/>
              </a:rPr>
              <a:t>": "1.04", "</a:t>
            </a:r>
            <a:r>
              <a:rPr lang="en-US" sz="2000" dirty="0" err="1">
                <a:latin typeface="Consolas"/>
                <a:cs typeface="Consolas"/>
              </a:rPr>
              <a:t>userAgent</a:t>
            </a:r>
            <a:r>
              <a:rPr lang="en-US" sz="2000" dirty="0">
                <a:latin typeface="Consolas"/>
                <a:cs typeface="Consolas"/>
              </a:rPr>
              <a:t>": "</a:t>
            </a:r>
            <a:r>
              <a:rPr lang="en-US" sz="2000" dirty="0" err="1">
                <a:latin typeface="Consolas"/>
                <a:cs typeface="Consolas"/>
              </a:rPr>
              <a:t>Boto</a:t>
            </a:r>
            <a:r>
              <a:rPr lang="en-US" sz="2000" dirty="0">
                <a:latin typeface="Consolas"/>
                <a:cs typeface="Consolas"/>
              </a:rPr>
              <a:t>/2.38.0 Python/2.7.9 Linux/3.2.0-99-virtual", "</a:t>
            </a:r>
            <a:r>
              <a:rPr lang="en-US" sz="2000" dirty="0" err="1">
                <a:latin typeface="Consolas"/>
                <a:cs typeface="Consolas"/>
              </a:rPr>
              <a:t>eventType</a:t>
            </a:r>
            <a:r>
              <a:rPr lang="en-US" sz="2000" dirty="0">
                <a:latin typeface="Consolas"/>
                <a:cs typeface="Consolas"/>
              </a:rPr>
              <a:t>": "</a:t>
            </a:r>
            <a:r>
              <a:rPr lang="en-US" sz="2000" dirty="0" err="1">
                <a:latin typeface="Consolas"/>
                <a:cs typeface="Consolas"/>
              </a:rPr>
              <a:t>AwsApiCall</a:t>
            </a:r>
            <a:r>
              <a:rPr lang="en-US" sz="2000" dirty="0">
                <a:latin typeface="Consolas"/>
                <a:cs typeface="Consolas"/>
              </a:rPr>
              <a:t>", "</a:t>
            </a:r>
            <a:r>
              <a:rPr lang="en-US" sz="2000" dirty="0" err="1">
                <a:latin typeface="Consolas"/>
                <a:cs typeface="Consolas"/>
              </a:rPr>
              <a:t>eventTime</a:t>
            </a:r>
            <a:r>
              <a:rPr lang="en-US" sz="2000" dirty="0">
                <a:latin typeface="Consolas"/>
                <a:cs typeface="Consolas"/>
              </a:rPr>
              <a:t>": "2016-07-28T00:48:14Z", "</a:t>
            </a:r>
            <a:r>
              <a:rPr lang="en-US" sz="2000" dirty="0" err="1">
                <a:latin typeface="Consolas"/>
                <a:cs typeface="Consolas"/>
              </a:rPr>
              <a:t>userIdentity</a:t>
            </a:r>
            <a:r>
              <a:rPr lang="en-US" sz="2000" dirty="0">
                <a:latin typeface="Consolas"/>
                <a:cs typeface="Consolas"/>
              </a:rPr>
              <a:t>": {"</a:t>
            </a:r>
            <a:r>
              <a:rPr lang="en-US" sz="2000" dirty="0" err="1">
                <a:latin typeface="Consolas"/>
                <a:cs typeface="Consolas"/>
              </a:rPr>
              <a:t>principalId</a:t>
            </a:r>
            <a:r>
              <a:rPr lang="en-US" sz="2000" dirty="0">
                <a:latin typeface="Consolas"/>
                <a:cs typeface="Consolas"/>
              </a:rPr>
              <a:t>": "AIDAIZZZZZS2", "</a:t>
            </a:r>
            <a:r>
              <a:rPr lang="en-US" sz="2000" dirty="0" err="1">
                <a:latin typeface="Consolas"/>
                <a:cs typeface="Consolas"/>
              </a:rPr>
              <a:t>userName</a:t>
            </a:r>
            <a:r>
              <a:rPr lang="en-US" sz="2000" dirty="0">
                <a:latin typeface="Consolas"/>
                <a:cs typeface="Consolas"/>
              </a:rPr>
              <a:t>": "</a:t>
            </a:r>
            <a:r>
              <a:rPr lang="en-US" sz="2000" dirty="0" err="1">
                <a:latin typeface="Consolas"/>
                <a:cs typeface="Consolas"/>
              </a:rPr>
              <a:t>splunk</a:t>
            </a:r>
            <a:r>
              <a:rPr lang="en-US" sz="2000" dirty="0">
                <a:latin typeface="Consolas"/>
                <a:cs typeface="Consolas"/>
              </a:rPr>
              <a:t>", "</a:t>
            </a:r>
            <a:r>
              <a:rPr lang="en-US" sz="2000" dirty="0" err="1">
                <a:latin typeface="Consolas"/>
                <a:cs typeface="Consolas"/>
              </a:rPr>
              <a:t>arn</a:t>
            </a:r>
            <a:r>
              <a:rPr lang="en-US" sz="2000" dirty="0">
                <a:latin typeface="Consolas"/>
                <a:cs typeface="Consolas"/>
              </a:rPr>
              <a:t>": "</a:t>
            </a:r>
            <a:r>
              <a:rPr lang="en-US" sz="2000" dirty="0" err="1">
                <a:latin typeface="Consolas"/>
                <a:cs typeface="Consolas"/>
              </a:rPr>
              <a:t>arn:aws:iam</a:t>
            </a:r>
            <a:r>
              <a:rPr lang="en-US" sz="2000" dirty="0">
                <a:latin typeface="Consolas"/>
                <a:cs typeface="Consolas"/>
              </a:rPr>
              <a:t>::867243000000:user/</a:t>
            </a:r>
            <a:r>
              <a:rPr lang="en-US" sz="2000" dirty="0" err="1">
                <a:latin typeface="Consolas"/>
                <a:cs typeface="Consolas"/>
              </a:rPr>
              <a:t>splunk</a:t>
            </a:r>
            <a:r>
              <a:rPr lang="en-US" sz="2000" dirty="0">
                <a:latin typeface="Consolas"/>
                <a:cs typeface="Consolas"/>
              </a:rPr>
              <a:t>", "</a:t>
            </a:r>
            <a:r>
              <a:rPr lang="en-US" sz="2000" dirty="0" err="1">
                <a:latin typeface="Consolas"/>
                <a:cs typeface="Consolas"/>
              </a:rPr>
              <a:t>accessKeyId</a:t>
            </a:r>
            <a:r>
              <a:rPr lang="en-US" sz="2000" dirty="0">
                <a:latin typeface="Consolas"/>
                <a:cs typeface="Consolas"/>
              </a:rPr>
              <a:t>": ”ZZZZ", "</a:t>
            </a:r>
            <a:r>
              <a:rPr lang="en-US" sz="2000" dirty="0" err="1">
                <a:latin typeface="Consolas"/>
                <a:cs typeface="Consolas"/>
              </a:rPr>
              <a:t>accountId</a:t>
            </a:r>
            <a:r>
              <a:rPr lang="en-US" sz="2000" dirty="0">
                <a:latin typeface="Consolas"/>
                <a:cs typeface="Consolas"/>
              </a:rPr>
              <a:t>": "867243000000", "type": "</a:t>
            </a:r>
            <a:r>
              <a:rPr lang="en-US" sz="2000" dirty="0" err="1">
                <a:latin typeface="Consolas"/>
                <a:cs typeface="Consolas"/>
              </a:rPr>
              <a:t>IAMUser</a:t>
            </a:r>
            <a:r>
              <a:rPr lang="en-US" sz="2000" dirty="0">
                <a:latin typeface="Consolas"/>
                <a:cs typeface="Consolas"/>
              </a:rPr>
              <a:t>"}, "</a:t>
            </a:r>
            <a:r>
              <a:rPr lang="en-US" sz="2000" dirty="0" err="1">
                <a:latin typeface="Consolas"/>
                <a:cs typeface="Consolas"/>
              </a:rPr>
              <a:t>eventName</a:t>
            </a:r>
            <a:r>
              <a:rPr lang="en-US" sz="2000" dirty="0">
                <a:latin typeface="Consolas"/>
                <a:cs typeface="Consolas"/>
              </a:rPr>
              <a:t>": "</a:t>
            </a:r>
            <a:r>
              <a:rPr lang="en-US" sz="2000" dirty="0" err="1">
                <a:latin typeface="Consolas"/>
                <a:cs typeface="Consolas"/>
              </a:rPr>
              <a:t>DescribeLogStreams</a:t>
            </a:r>
            <a:r>
              <a:rPr lang="en-US" sz="2000" dirty="0">
                <a:latin typeface="Consolas"/>
                <a:cs typeface="Consolas"/>
              </a:rPr>
              <a:t>"}</a:t>
            </a:r>
          </a:p>
        </p:txBody>
      </p:sp>
    </p:spTree>
    <p:extLst>
      <p:ext uri="{BB962C8B-B14F-4D97-AF65-F5344CB8AC3E}">
        <p14:creationId xmlns:p14="http://schemas.microsoft.com/office/powerpoint/2010/main" val="3480139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pic>
        <p:nvPicPr>
          <p:cNvPr id="4" name="Content Placeholder 3" descr="Screen Shot 2016-04-25 at 9.13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779" b="-227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258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Management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Splunk</a:t>
            </a:r>
            <a:endParaRPr lang="en-US" dirty="0"/>
          </a:p>
          <a:p>
            <a:r>
              <a:rPr lang="en-US" dirty="0"/>
              <a:t>Elastic (</a:t>
            </a:r>
            <a:r>
              <a:rPr lang="en-US" dirty="0" err="1"/>
              <a:t>ElasticSearch</a:t>
            </a:r>
            <a:r>
              <a:rPr lang="en-US" dirty="0"/>
              <a:t>/ELK)</a:t>
            </a:r>
          </a:p>
          <a:p>
            <a:r>
              <a:rPr lang="en-US" dirty="0" err="1"/>
              <a:t>Loggly</a:t>
            </a:r>
            <a:endParaRPr lang="en-US" dirty="0"/>
          </a:p>
          <a:p>
            <a:r>
              <a:rPr lang="en-US" dirty="0" err="1"/>
              <a:t>GreyLog</a:t>
            </a:r>
            <a:endParaRPr lang="en-US" dirty="0"/>
          </a:p>
          <a:p>
            <a:r>
              <a:rPr lang="en-US" dirty="0"/>
              <a:t>Sumo Logic</a:t>
            </a:r>
          </a:p>
          <a:p>
            <a:r>
              <a:rPr lang="en-US" dirty="0" err="1"/>
              <a:t>Solarwinds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25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Splunk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 algn="ctr">
              <a:buNone/>
            </a:pPr>
            <a:endParaRPr lang="en-US" sz="4400" dirty="0"/>
          </a:p>
          <a:p>
            <a:pPr marL="114300" indent="0" algn="ctr">
              <a:buNone/>
            </a:pPr>
            <a:r>
              <a:rPr lang="en-US" sz="4400" dirty="0"/>
              <a:t>The </a:t>
            </a:r>
            <a:r>
              <a:rPr lang="en-US" sz="4400" b="1" dirty="0"/>
              <a:t>forth</a:t>
            </a:r>
            <a:r>
              <a:rPr lang="en-US" sz="4400" dirty="0"/>
              <a:t> best tool </a:t>
            </a:r>
          </a:p>
          <a:p>
            <a:pPr marL="114300" indent="0" algn="ctr">
              <a:buNone/>
            </a:pPr>
            <a:r>
              <a:rPr lang="en-US" sz="4400" dirty="0"/>
              <a:t>in my toolkit</a:t>
            </a:r>
          </a:p>
        </p:txBody>
      </p:sp>
    </p:spTree>
    <p:extLst>
      <p:ext uri="{BB962C8B-B14F-4D97-AF65-F5344CB8AC3E}">
        <p14:creationId xmlns:p14="http://schemas.microsoft.com/office/powerpoint/2010/main" val="2902437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6D0E-AC42-F34F-8932-0AF3CA9E1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30201-7392-D548-9673-6B7DBFD80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3200" dirty="0"/>
              <a:t>A knowledgeable user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3200" dirty="0"/>
              <a:t>An accurate, up to date asset inventory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3200" dirty="0"/>
              <a:t>?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3200" dirty="0"/>
              <a:t>Splunk (or any good log management tool)</a:t>
            </a:r>
          </a:p>
        </p:txBody>
      </p:sp>
    </p:spTree>
    <p:extLst>
      <p:ext uri="{BB962C8B-B14F-4D97-AF65-F5344CB8AC3E}">
        <p14:creationId xmlns:p14="http://schemas.microsoft.com/office/powerpoint/2010/main" val="1493462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 All The Things!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can’t generate logs after the fact</a:t>
            </a:r>
          </a:p>
          <a:p>
            <a:endParaRPr lang="en-US" sz="3200" dirty="0"/>
          </a:p>
          <a:p>
            <a:r>
              <a:rPr lang="en-US" sz="3200" dirty="0"/>
              <a:t>You need logs from hosts and network devices</a:t>
            </a:r>
          </a:p>
          <a:p>
            <a:pPr marL="411480" lvl="1" indent="0">
              <a:buNone/>
            </a:pPr>
            <a:endParaRPr lang="en-US" sz="3200" dirty="0"/>
          </a:p>
          <a:p>
            <a:r>
              <a:rPr lang="en-US" sz="3200" dirty="0"/>
              <a:t>Centralized remote storage is essential</a:t>
            </a:r>
          </a:p>
          <a:p>
            <a:pPr lvl="1"/>
            <a:r>
              <a:rPr lang="en-US" sz="3200" dirty="0"/>
              <a:t>Allows for easier analysis</a:t>
            </a:r>
          </a:p>
          <a:p>
            <a:pPr lvl="1"/>
            <a:r>
              <a:rPr lang="en-US" sz="3200" dirty="0"/>
              <a:t>Makes log tampering harder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85584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9D7U3048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7" r="-2827"/>
          <a:stretch>
            <a:fillRect/>
          </a:stretch>
        </p:blipFill>
        <p:spPr>
          <a:xfrm>
            <a:off x="0" y="781446"/>
            <a:ext cx="8919610" cy="5619354"/>
          </a:xfrm>
        </p:spPr>
      </p:pic>
    </p:spTree>
    <p:extLst>
      <p:ext uri="{BB962C8B-B14F-4D97-AF65-F5344CB8AC3E}">
        <p14:creationId xmlns:p14="http://schemas.microsoft.com/office/powerpoint/2010/main" val="3361066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Splunk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Commercial product (free version for &lt; 500mb/day)</a:t>
            </a:r>
          </a:p>
          <a:p>
            <a:r>
              <a:rPr lang="en-US" dirty="0"/>
              <a:t>First released in 2004</a:t>
            </a:r>
          </a:p>
          <a:p>
            <a:r>
              <a:rPr lang="en-US" b="1" dirty="0"/>
              <a:t>Like Google for your log files</a:t>
            </a:r>
          </a:p>
          <a:p>
            <a:r>
              <a:rPr lang="en-US" dirty="0"/>
              <a:t>Huge search language to help you slice/dice logs</a:t>
            </a:r>
          </a:p>
          <a:p>
            <a:r>
              <a:rPr lang="en-US" dirty="0"/>
              <a:t>Can be integrated into single server (log collection/indexing, searching) or distributed across many servers</a:t>
            </a:r>
          </a:p>
          <a:p>
            <a:r>
              <a:rPr lang="en-US" b="1" dirty="0"/>
              <a:t>Indexer</a:t>
            </a:r>
            <a:r>
              <a:rPr lang="en-US" dirty="0"/>
              <a:t> – stores logs, processes searches for search head</a:t>
            </a:r>
          </a:p>
          <a:p>
            <a:r>
              <a:rPr lang="en-US" b="1" dirty="0"/>
              <a:t>Search</a:t>
            </a:r>
            <a:r>
              <a:rPr lang="en-US" dirty="0"/>
              <a:t> </a:t>
            </a:r>
            <a:r>
              <a:rPr lang="en-US" b="1" dirty="0"/>
              <a:t>Head</a:t>
            </a:r>
            <a:r>
              <a:rPr lang="en-US" dirty="0"/>
              <a:t> – slices and dices searches and distributes to indexers.  Also provides presentation layer</a:t>
            </a:r>
          </a:p>
          <a:p>
            <a:r>
              <a:rPr lang="en-US" b="1" dirty="0"/>
              <a:t>Forwarder</a:t>
            </a:r>
            <a:r>
              <a:rPr lang="en-US" dirty="0"/>
              <a:t> – agent that sends logs into </a:t>
            </a:r>
            <a:r>
              <a:rPr lang="en-US" dirty="0" err="1"/>
              <a:t>Splunk</a:t>
            </a:r>
            <a:endParaRPr lang="en-US" dirty="0"/>
          </a:p>
          <a:p>
            <a:r>
              <a:rPr lang="en-US" dirty="0"/>
              <a:t>Can install “</a:t>
            </a:r>
            <a:r>
              <a:rPr lang="en-US" b="1" dirty="0"/>
              <a:t>apps</a:t>
            </a:r>
            <a:r>
              <a:rPr lang="en-US" dirty="0"/>
              <a:t>” to expand </a:t>
            </a:r>
            <a:r>
              <a:rPr lang="en-US" dirty="0" err="1"/>
              <a:t>Splunk’s</a:t>
            </a:r>
            <a:r>
              <a:rPr lang="en-US" dirty="0"/>
              <a:t> knowledge of logs as well as easily build reports</a:t>
            </a:r>
          </a:p>
          <a:p>
            <a:r>
              <a:rPr lang="en-US" dirty="0"/>
              <a:t>SDK to expand/integrate</a:t>
            </a:r>
          </a:p>
        </p:txBody>
      </p:sp>
    </p:spTree>
    <p:extLst>
      <p:ext uri="{BB962C8B-B14F-4D97-AF65-F5344CB8AC3E}">
        <p14:creationId xmlns:p14="http://schemas.microsoft.com/office/powerpoint/2010/main" val="953617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Splunk</a:t>
            </a:r>
            <a:endParaRPr lang="en-US" dirty="0"/>
          </a:p>
        </p:txBody>
      </p:sp>
      <p:pic>
        <p:nvPicPr>
          <p:cNvPr id="4" name="Content Placeholder 3" descr="Screen Shot 2016-07-27 at 9.52.3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0" b="-7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74300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b="1" i="1" dirty="0"/>
              <a:t>ubuntu.vm</a:t>
            </a:r>
            <a:r>
              <a:rPr lang="en-US" dirty="0"/>
              <a:t>:9000</a:t>
            </a:r>
          </a:p>
        </p:txBody>
      </p:sp>
      <p:pic>
        <p:nvPicPr>
          <p:cNvPr id="4" name="Content Placeholder 3" descr="Screen Shot 2016-07-27 at 9.53.3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052" b="-39052"/>
          <a:stretch>
            <a:fillRect/>
          </a:stretch>
        </p:blipFill>
        <p:spPr>
          <a:xfrm>
            <a:off x="457200" y="1690390"/>
            <a:ext cx="7620000" cy="4800600"/>
          </a:xfrm>
        </p:spPr>
      </p:pic>
    </p:spTree>
    <p:extLst>
      <p:ext uri="{BB962C8B-B14F-4D97-AF65-F5344CB8AC3E}">
        <p14:creationId xmlns:p14="http://schemas.microsoft.com/office/powerpoint/2010/main" val="1979971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Splunk</a:t>
            </a:r>
            <a:r>
              <a:rPr lang="en-US" dirty="0"/>
              <a:t> - Indexes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Splunk</a:t>
            </a:r>
            <a:r>
              <a:rPr lang="en-US" sz="2800" dirty="0"/>
              <a:t> stores in logical “indexes”</a:t>
            </a:r>
          </a:p>
          <a:p>
            <a:pPr lvl="1"/>
            <a:r>
              <a:rPr lang="en-US" sz="2800" dirty="0"/>
              <a:t>Allows you to collect “like” logs together</a:t>
            </a:r>
          </a:p>
          <a:p>
            <a:pPr lvl="1"/>
            <a:r>
              <a:rPr lang="en-US" sz="2800" dirty="0"/>
              <a:t>Can build access restrictions around indexes</a:t>
            </a:r>
          </a:p>
          <a:p>
            <a:pPr lvl="1"/>
            <a:r>
              <a:rPr lang="en-US" sz="2800" dirty="0"/>
              <a:t>Can search/correlate across indexes (if the user has permissions)</a:t>
            </a:r>
          </a:p>
          <a:p>
            <a:pPr lvl="1"/>
            <a:endParaRPr lang="en-US" sz="2800" dirty="0"/>
          </a:p>
          <a:p>
            <a:r>
              <a:rPr lang="en-US" sz="2800" dirty="0"/>
              <a:t>“main” = default index</a:t>
            </a:r>
          </a:p>
          <a:p>
            <a:pPr lvl="1"/>
            <a:r>
              <a:rPr lang="en-US" sz="2800" dirty="0"/>
              <a:t>If you set this up well, nothing in there by default</a:t>
            </a:r>
          </a:p>
        </p:txBody>
      </p:sp>
    </p:spTree>
    <p:extLst>
      <p:ext uri="{BB962C8B-B14F-4D97-AF65-F5344CB8AC3E}">
        <p14:creationId xmlns:p14="http://schemas.microsoft.com/office/powerpoint/2010/main" val="3258009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Splunk</a:t>
            </a:r>
            <a:r>
              <a:rPr lang="en-US" dirty="0"/>
              <a:t> -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event is a set of values associated with a timestamp  (aka a log entry)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b="1" dirty="0">
                <a:latin typeface="Consolas"/>
                <a:cs typeface="Consolas"/>
              </a:rPr>
              <a:t>91.205.189.15 - - [08/Jul/2015:18:22:15] "GET /</a:t>
            </a:r>
            <a:r>
              <a:rPr lang="en-US" b="1" dirty="0" err="1">
                <a:latin typeface="Consolas"/>
                <a:cs typeface="Consolas"/>
              </a:rPr>
              <a:t>category.screen?categoryId</a:t>
            </a:r>
            <a:r>
              <a:rPr lang="en-US" b="1" dirty="0">
                <a:latin typeface="Consolas"/>
                <a:cs typeface="Consolas"/>
              </a:rPr>
              <a:t>=1 HTTP 1.1" 200 1369 "http://</a:t>
            </a:r>
            <a:r>
              <a:rPr lang="en-US" b="1" dirty="0" err="1">
                <a:latin typeface="Consolas"/>
                <a:cs typeface="Consolas"/>
              </a:rPr>
              <a:t>www.google.com</a:t>
            </a:r>
            <a:r>
              <a:rPr lang="en-US" b="1" dirty="0">
                <a:latin typeface="Consolas"/>
                <a:cs typeface="Consolas"/>
              </a:rPr>
              <a:t>" "Mozilla/5.0 (Windows NT 6.1; WOW64) </a:t>
            </a:r>
            <a:r>
              <a:rPr lang="en-US" b="1" dirty="0" err="1">
                <a:latin typeface="Consolas"/>
                <a:cs typeface="Consolas"/>
              </a:rPr>
              <a:t>AppleWebKit</a:t>
            </a:r>
            <a:r>
              <a:rPr lang="en-US" b="1" dirty="0">
                <a:latin typeface="Consolas"/>
                <a:cs typeface="Consolas"/>
              </a:rPr>
              <a:t>/536.5 (KHTML, like Gecko) Chrome/19.0.1084.46 Safari/536.5" 779</a:t>
            </a:r>
          </a:p>
        </p:txBody>
      </p:sp>
    </p:spTree>
    <p:extLst>
      <p:ext uri="{BB962C8B-B14F-4D97-AF65-F5344CB8AC3E}">
        <p14:creationId xmlns:p14="http://schemas.microsoft.com/office/powerpoint/2010/main" val="1302461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Splunk</a:t>
            </a:r>
            <a:r>
              <a:rPr lang="en-US" dirty="0"/>
              <a:t>  - Host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host is the system/device that generated the log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b="1" dirty="0">
                <a:latin typeface="Consolas"/>
                <a:cs typeface="Consolas"/>
              </a:rPr>
              <a:t>host = “</a:t>
            </a:r>
            <a:r>
              <a:rPr lang="en-US" b="1" i="1" dirty="0">
                <a:latin typeface="Consolas"/>
                <a:cs typeface="Consolas"/>
              </a:rPr>
              <a:t>server1</a:t>
            </a:r>
            <a:r>
              <a:rPr lang="en-US" b="1" dirty="0">
                <a:latin typeface="Consolas"/>
                <a:cs typeface="Consola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0012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Splunk</a:t>
            </a:r>
            <a:r>
              <a:rPr lang="en-US" dirty="0"/>
              <a:t> -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file, directory, data stream, input where the event originates from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b="1" dirty="0">
                <a:latin typeface="Consolas"/>
                <a:cs typeface="Consolas"/>
              </a:rPr>
              <a:t>source = “/</a:t>
            </a:r>
            <a:r>
              <a:rPr lang="en-US" b="1" dirty="0" err="1">
                <a:latin typeface="Consolas"/>
                <a:cs typeface="Consolas"/>
              </a:rPr>
              <a:t>var</a:t>
            </a:r>
            <a:r>
              <a:rPr lang="en-US" b="1" dirty="0">
                <a:latin typeface="Consolas"/>
                <a:cs typeface="Consolas"/>
              </a:rPr>
              <a:t>/log/apache2/</a:t>
            </a:r>
            <a:r>
              <a:rPr lang="en-US" b="1" dirty="0" err="1">
                <a:latin typeface="Consolas"/>
                <a:cs typeface="Consolas"/>
              </a:rPr>
              <a:t>access.log</a:t>
            </a:r>
            <a:r>
              <a:rPr lang="en-US" b="1" dirty="0">
                <a:latin typeface="Consolas"/>
                <a:cs typeface="Consola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3191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Splunk</a:t>
            </a:r>
            <a:r>
              <a:rPr lang="en-US" dirty="0"/>
              <a:t> - </a:t>
            </a:r>
            <a:r>
              <a:rPr lang="en-US" dirty="0" err="1"/>
              <a:t>Sourcetypes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are the various types of data formats, used to help ID different log types from each other and slide and dice them</a:t>
            </a:r>
          </a:p>
          <a:p>
            <a:r>
              <a:rPr lang="en-US" dirty="0"/>
              <a:t>Tons of out of the box </a:t>
            </a:r>
            <a:r>
              <a:rPr lang="en-US" dirty="0" err="1"/>
              <a:t>sourcetypes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https://docs.splunk.com/Documentation/Splunk/latest/Data/Listofpretrainedsourcetypes</a:t>
            </a:r>
            <a:endParaRPr lang="en-US" dirty="0"/>
          </a:p>
          <a:p>
            <a:r>
              <a:rPr lang="en-US" dirty="0"/>
              <a:t>Easy to add new ones yourself, via apps, etc.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b="1" dirty="0" err="1">
                <a:latin typeface="Consolas"/>
                <a:cs typeface="Consolas"/>
              </a:rPr>
              <a:t>sourcetype</a:t>
            </a:r>
            <a:r>
              <a:rPr lang="en-US" b="1" dirty="0">
                <a:latin typeface="Consolas"/>
                <a:cs typeface="Consolas"/>
              </a:rPr>
              <a:t> = “</a:t>
            </a:r>
            <a:r>
              <a:rPr lang="en-US" b="1" dirty="0" err="1">
                <a:latin typeface="Consolas"/>
                <a:cs typeface="Consolas"/>
              </a:rPr>
              <a:t>access_combined</a:t>
            </a:r>
            <a:r>
              <a:rPr lang="en-US" b="1" dirty="0">
                <a:latin typeface="Consolas"/>
                <a:cs typeface="Consolas"/>
              </a:rPr>
              <a:t>”   </a:t>
            </a:r>
            <a:r>
              <a:rPr lang="en-US" dirty="0"/>
              <a:t>(Apache logs)</a:t>
            </a:r>
          </a:p>
        </p:txBody>
      </p:sp>
    </p:spTree>
    <p:extLst>
      <p:ext uri="{BB962C8B-B14F-4D97-AF65-F5344CB8AC3E}">
        <p14:creationId xmlns:p14="http://schemas.microsoft.com/office/powerpoint/2010/main" val="557818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Splunk</a:t>
            </a:r>
            <a:r>
              <a:rPr lang="en-US" dirty="0"/>
              <a:t> – Fields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Key/value pairs to help distinguish events from one another and allow you very fine grained searching so you only get the specific events you want</a:t>
            </a:r>
          </a:p>
          <a:p>
            <a:r>
              <a:rPr lang="en-US" sz="2800" dirty="0"/>
              <a:t>Events are processed at search time you can you change the field extraction on the fly</a:t>
            </a:r>
          </a:p>
        </p:txBody>
      </p:sp>
    </p:spTree>
    <p:extLst>
      <p:ext uri="{BB962C8B-B14F-4D97-AF65-F5344CB8AC3E}">
        <p14:creationId xmlns:p14="http://schemas.microsoft.com/office/powerpoint/2010/main" val="176435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approach 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 algn="ctr">
              <a:buNone/>
            </a:pPr>
            <a:endParaRPr lang="en-US" sz="4400" dirty="0"/>
          </a:p>
          <a:p>
            <a:pPr marL="114300" indent="0" algn="ctr">
              <a:buNone/>
            </a:pPr>
            <a:r>
              <a:rPr lang="en-US" sz="4400" dirty="0"/>
              <a:t>How should we approach logging/auditing given the limits on human resources, time, etc.?</a:t>
            </a:r>
          </a:p>
          <a:p>
            <a:pPr marL="0" indent="0" algn="ctr">
              <a:buNone/>
            </a:pPr>
            <a:endParaRPr lang="en-US" sz="4400" dirty="0"/>
          </a:p>
          <a:p>
            <a:pPr marL="114300" indent="0" algn="ctr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75725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Splunk</a:t>
            </a:r>
            <a:r>
              <a:rPr lang="en-US" dirty="0"/>
              <a:t> – getting data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Typically use </a:t>
            </a:r>
            <a:r>
              <a:rPr lang="en-US" sz="2800" dirty="0" err="1"/>
              <a:t>Splunk</a:t>
            </a:r>
            <a:r>
              <a:rPr lang="en-US" sz="2800" dirty="0"/>
              <a:t> Forwarder (agent) to sent logs from systems into a </a:t>
            </a:r>
            <a:r>
              <a:rPr lang="en-US" sz="2800" dirty="0" err="1"/>
              <a:t>Splunk</a:t>
            </a:r>
            <a:r>
              <a:rPr lang="en-US" sz="2800" dirty="0"/>
              <a:t> indexer (preferred method)</a:t>
            </a:r>
          </a:p>
          <a:p>
            <a:r>
              <a:rPr lang="en-US" sz="2800" dirty="0"/>
              <a:t>Can also syslog in to the indexer</a:t>
            </a:r>
          </a:p>
          <a:p>
            <a:r>
              <a:rPr lang="en-US" sz="2800" dirty="0"/>
              <a:t>Can also ingest local files</a:t>
            </a:r>
          </a:p>
        </p:txBody>
      </p:sp>
    </p:spTree>
    <p:extLst>
      <p:ext uri="{BB962C8B-B14F-4D97-AF65-F5344CB8AC3E}">
        <p14:creationId xmlns:p14="http://schemas.microsoft.com/office/powerpoint/2010/main" val="28811986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Splunk</a:t>
            </a:r>
            <a:r>
              <a:rPr lang="en-US" sz="4000" dirty="0"/>
              <a:t> Search Processing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Very flexible language with hundreds of commands to process your data.  </a:t>
            </a:r>
          </a:p>
          <a:p>
            <a:r>
              <a:rPr lang="en-US" sz="2800" dirty="0">
                <a:hlinkClick r:id="rId2"/>
              </a:rPr>
              <a:t>http://www.splunk.com/content/dam/splunk2/pdfs/solution-guides/splunk-quick-reference-guide.pdf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21073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Splunk</a:t>
            </a:r>
            <a:r>
              <a:rPr lang="en-US" dirty="0"/>
              <a:t> Searching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search every index if you can avoid it.  (searching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index=* </a:t>
            </a:r>
            <a:r>
              <a:rPr lang="en-US" dirty="0"/>
              <a:t>is SLOW)</a:t>
            </a:r>
          </a:p>
          <a:p>
            <a:r>
              <a:rPr lang="en-US" dirty="0"/>
              <a:t>The more you can narrow down your search by time, index, </a:t>
            </a:r>
            <a:r>
              <a:rPr lang="en-US" dirty="0" err="1"/>
              <a:t>sourcetype</a:t>
            </a:r>
            <a:r>
              <a:rPr lang="en-US" dirty="0"/>
              <a:t>, host, </a:t>
            </a:r>
            <a:r>
              <a:rPr lang="en-US" dirty="0" err="1"/>
              <a:t>etc</a:t>
            </a:r>
            <a:r>
              <a:rPr lang="en-US" dirty="0"/>
              <a:t> the faster your search will run</a:t>
            </a:r>
          </a:p>
        </p:txBody>
      </p:sp>
    </p:spTree>
    <p:extLst>
      <p:ext uri="{BB962C8B-B14F-4D97-AF65-F5344CB8AC3E}">
        <p14:creationId xmlns:p14="http://schemas.microsoft.com/office/powerpoint/2010/main" val="2757311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Screen Shot 2016-11-01 at 2.55.0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1099" b="-451099"/>
          <a:stretch>
            <a:fillRect/>
          </a:stretch>
        </p:blipFill>
        <p:spPr>
          <a:xfrm>
            <a:off x="-1" y="-1509303"/>
            <a:ext cx="9166180" cy="5774693"/>
          </a:xfrm>
        </p:spPr>
      </p:pic>
      <p:pic>
        <p:nvPicPr>
          <p:cNvPr id="5" name="Picture 4" descr="Screen Shot 2016-10-24 at 11.07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4612"/>
            <a:ext cx="9144000" cy="424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83964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index=main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sourcetype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access_combined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 descr="Screen Shot 2016-07-27 at 10.05.07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5099"/>
            <a:ext cx="9144000" cy="404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531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index=main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sourcetype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access_combined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| stats count by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clientip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 descr="Screen Shot 2016-07-27 at 10.06.4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0948"/>
            <a:ext cx="9144000" cy="131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6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Splunk</a:t>
            </a:r>
            <a:r>
              <a:rPr lang="en-US" dirty="0"/>
              <a:t> - Dashboards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great way to visualize your data and put many things only a quick glance away</a:t>
            </a:r>
          </a:p>
        </p:txBody>
      </p:sp>
    </p:spTree>
    <p:extLst>
      <p:ext uri="{BB962C8B-B14F-4D97-AF65-F5344CB8AC3E}">
        <p14:creationId xmlns:p14="http://schemas.microsoft.com/office/powerpoint/2010/main" val="1683659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Screen Shot 2016-11-01 at 2.56.4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33" r="-7133"/>
          <a:stretch>
            <a:fillRect/>
          </a:stretch>
        </p:blipFill>
        <p:spPr>
          <a:xfrm>
            <a:off x="-487230" y="130241"/>
            <a:ext cx="10160000" cy="6400800"/>
          </a:xfrm>
        </p:spPr>
      </p:pic>
    </p:spTree>
    <p:extLst>
      <p:ext uri="{BB962C8B-B14F-4D97-AF65-F5344CB8AC3E}">
        <p14:creationId xmlns:p14="http://schemas.microsoft.com/office/powerpoint/2010/main" val="3013465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6-11-01 at 2.59.5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7" r="-8967"/>
          <a:stretch>
            <a:fillRect/>
          </a:stretch>
        </p:blipFill>
        <p:spPr>
          <a:xfrm>
            <a:off x="-279235" y="274638"/>
            <a:ext cx="9724067" cy="6126162"/>
          </a:xfrm>
        </p:spPr>
      </p:pic>
    </p:spTree>
    <p:extLst>
      <p:ext uri="{BB962C8B-B14F-4D97-AF65-F5344CB8AC3E}">
        <p14:creationId xmlns:p14="http://schemas.microsoft.com/office/powerpoint/2010/main" val="21470959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Splunk</a:t>
            </a:r>
            <a:r>
              <a:rPr lang="en-US" dirty="0"/>
              <a:t> -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Splunk</a:t>
            </a:r>
            <a:r>
              <a:rPr lang="en-US" dirty="0"/>
              <a:t> can be expanded by “apps” which can provide an easier way to ingest and visualize new data</a:t>
            </a:r>
          </a:p>
          <a:p>
            <a:r>
              <a:rPr lang="en-US" dirty="0"/>
              <a:t>GUI/Dashboards</a:t>
            </a:r>
          </a:p>
          <a:p>
            <a:r>
              <a:rPr lang="en-US" dirty="0"/>
              <a:t>Behind the scenes (how to parse </a:t>
            </a:r>
            <a:r>
              <a:rPr lang="en-US" dirty="0" err="1"/>
              <a:t>losts</a:t>
            </a:r>
            <a:r>
              <a:rPr lang="en-US" dirty="0"/>
              <a:t>), often called Technology App </a:t>
            </a:r>
            <a:r>
              <a:rPr lang="en-US" dirty="0" err="1"/>
              <a:t>ons</a:t>
            </a:r>
            <a:endParaRPr lang="en-US" dirty="0"/>
          </a:p>
          <a:p>
            <a:r>
              <a:rPr lang="en-US" dirty="0">
                <a:hlinkClick r:id="rId2"/>
              </a:rPr>
              <a:t>https://splunkbase.splunk.com/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75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approach logging</a:t>
            </a:r>
          </a:p>
        </p:txBody>
      </p:sp>
      <p:pic>
        <p:nvPicPr>
          <p:cNvPr id="4" name="Content Placeholder 3" descr="log_all_the_things-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03" r="-62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3425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S.o.S</a:t>
            </a:r>
            <a:r>
              <a:rPr lang="en-US" dirty="0"/>
              <a:t> – </a:t>
            </a:r>
            <a:r>
              <a:rPr lang="en-US" dirty="0" err="1"/>
              <a:t>Splunk</a:t>
            </a:r>
            <a:r>
              <a:rPr lang="en-US" dirty="0"/>
              <a:t> on </a:t>
            </a:r>
            <a:r>
              <a:rPr lang="en-US" dirty="0" err="1"/>
              <a:t>Splunk</a:t>
            </a:r>
            <a:r>
              <a:rPr lang="en-US" dirty="0"/>
              <a:t> – help debug </a:t>
            </a:r>
            <a:r>
              <a:rPr lang="en-US" dirty="0" err="1"/>
              <a:t>Splunk</a:t>
            </a:r>
            <a:r>
              <a:rPr lang="en-US" dirty="0"/>
              <a:t> issues</a:t>
            </a:r>
          </a:p>
          <a:p>
            <a:r>
              <a:rPr lang="en-US" dirty="0"/>
              <a:t>Windows Add-on – help parse Windows logs</a:t>
            </a:r>
          </a:p>
          <a:p>
            <a:r>
              <a:rPr lang="en-US" dirty="0" err="1"/>
              <a:t>Splunk</a:t>
            </a:r>
            <a:r>
              <a:rPr lang="en-US" dirty="0"/>
              <a:t> App for AWS / </a:t>
            </a:r>
            <a:r>
              <a:rPr lang="en-US" dirty="0" err="1"/>
              <a:t>Splunk</a:t>
            </a:r>
            <a:r>
              <a:rPr lang="en-US" dirty="0"/>
              <a:t> Add-on for AWS – parse AWS logs</a:t>
            </a:r>
          </a:p>
          <a:p>
            <a:r>
              <a:rPr lang="en-US" dirty="0"/>
              <a:t>DB Connect – ingest and interact with RDMBS</a:t>
            </a:r>
          </a:p>
          <a:p>
            <a:r>
              <a:rPr lang="en-US" dirty="0"/>
              <a:t>Palo Alto App – parse Palo Alto NGFW logs</a:t>
            </a:r>
          </a:p>
          <a:p>
            <a:r>
              <a:rPr lang="en-US" dirty="0"/>
              <a:t>Enterprise Security - $ app from </a:t>
            </a:r>
            <a:r>
              <a:rPr lang="en-US" dirty="0" err="1"/>
              <a:t>Splunk</a:t>
            </a:r>
            <a:r>
              <a:rPr lang="en-US" dirty="0"/>
              <a:t> for managing security-related logs</a:t>
            </a:r>
          </a:p>
        </p:txBody>
      </p:sp>
    </p:spTree>
    <p:extLst>
      <p:ext uri="{BB962C8B-B14F-4D97-AF65-F5344CB8AC3E}">
        <p14:creationId xmlns:p14="http://schemas.microsoft.com/office/powerpoint/2010/main" val="26988445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Shot 2016-11-01 at 3.00.4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45" r="-6445"/>
          <a:stretch>
            <a:fillRect/>
          </a:stretch>
        </p:blipFill>
        <p:spPr>
          <a:xfrm>
            <a:off x="-246673" y="274638"/>
            <a:ext cx="9724067" cy="6126162"/>
          </a:xfrm>
        </p:spPr>
      </p:pic>
    </p:spTree>
    <p:extLst>
      <p:ext uri="{BB962C8B-B14F-4D97-AF65-F5344CB8AC3E}">
        <p14:creationId xmlns:p14="http://schemas.microsoft.com/office/powerpoint/2010/main" val="34962742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Splunk</a:t>
            </a:r>
            <a:r>
              <a:rPr lang="en-US" dirty="0"/>
              <a:t> -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best documentation I have found for any product online</a:t>
            </a:r>
          </a:p>
          <a:p>
            <a:r>
              <a:rPr lang="en-US" dirty="0">
                <a:hlinkClick r:id="rId2"/>
              </a:rPr>
              <a:t>http://docs.splunk.com/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Community Q&amp;A – excellent resource</a:t>
            </a:r>
          </a:p>
          <a:p>
            <a:r>
              <a:rPr lang="en-US" dirty="0">
                <a:hlinkClick r:id="rId3"/>
              </a:rPr>
              <a:t>https://answers.splunk.com/</a:t>
            </a:r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3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Grab the “ENPM685-Week13-Incident-Response.pdf” document from the Files section of ELMS or the Google Drive share and complete the exercises.  </a:t>
            </a:r>
          </a:p>
          <a:p>
            <a:endParaRPr lang="en-US" dirty="0"/>
          </a:p>
          <a:p>
            <a:r>
              <a:rPr lang="en-US" dirty="0"/>
              <a:t>We’ll spend 45 minutes on this.</a:t>
            </a:r>
          </a:p>
        </p:txBody>
      </p:sp>
    </p:spTree>
    <p:extLst>
      <p:ext uri="{BB962C8B-B14F-4D97-AF65-F5344CB8AC3E}">
        <p14:creationId xmlns:p14="http://schemas.microsoft.com/office/powerpoint/2010/main" val="42192895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Splunk</a:t>
            </a:r>
            <a:r>
              <a:rPr lang="en-US" dirty="0"/>
              <a:t> – Free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homework for this week is completing several of Splunk’s free training courses.</a:t>
            </a:r>
          </a:p>
          <a:p>
            <a:endParaRPr lang="en-US" dirty="0"/>
          </a:p>
          <a:p>
            <a:r>
              <a:rPr lang="en-US" dirty="0"/>
              <a:t>Complete these course and a few others (also free) then you can sit for the “Splunk Core Certified User” exam, pass the exam and you are a “Splunk Core Certified User” ($125 to sit for the exam.)</a:t>
            </a:r>
          </a:p>
          <a:p>
            <a:endParaRPr lang="en-US" dirty="0"/>
          </a:p>
          <a:p>
            <a:r>
              <a:rPr lang="en-US" dirty="0"/>
              <a:t>Ideally get someone else (aka an employer) to pay for the exam, but if your resume is a little thin this is something worth considering to invest in. </a:t>
            </a:r>
            <a:r>
              <a:rPr lang="en-US" dirty="0">
                <a:hlinkClick r:id="rId2"/>
              </a:rPr>
              <a:t>https://www.splunk.com/en_us/training/certification-track/splunk-core-certified-user.html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83833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– Learn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 you can index 500mb/day with a free license but lose some of the Enterprise tools</a:t>
            </a:r>
          </a:p>
          <a:p>
            <a:r>
              <a:rPr lang="en-US" dirty="0"/>
              <a:t>Splunk offers Academic and Developer licenses for students/faculty for educational purposes</a:t>
            </a:r>
          </a:p>
          <a:p>
            <a:r>
              <a:rPr lang="en-US" dirty="0"/>
              <a:t>More info: </a:t>
            </a:r>
            <a:r>
              <a:rPr lang="en-US" dirty="0">
                <a:hlinkClick r:id="rId2"/>
              </a:rPr>
              <a:t>http://www.splunk.com/en_us/solutions/industries/higher-education/academic-licenses.html</a:t>
            </a:r>
            <a:endParaRPr lang="en-US" dirty="0"/>
          </a:p>
          <a:p>
            <a:r>
              <a:rPr lang="en-US" dirty="0">
                <a:hlinkClick r:id="rId3"/>
              </a:rPr>
              <a:t>https://splunkbase.splunk.com/develop/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89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04FEF-9AF5-2A44-8FE3-F9C677BE0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–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39019-3891-EE45-9921-074779371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/>
              <a:t>Splunk makes a lot of their training available for free, more information and sign up is here- </a:t>
            </a:r>
            <a:r>
              <a:rPr lang="en-US" sz="2400" dirty="0">
                <a:hlinkClick r:id="rId2"/>
              </a:rPr>
              <a:t>https://www.splunk.com/en_us/training.html</a:t>
            </a:r>
            <a:endParaRPr lang="en-US" sz="2400" dirty="0"/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Free eLearning classes I recommend you take:</a:t>
            </a:r>
          </a:p>
          <a:p>
            <a:pPr marL="114300" indent="0">
              <a:buNone/>
            </a:pPr>
            <a:endParaRPr lang="en-US" sz="2400" dirty="0"/>
          </a:p>
          <a:p>
            <a:r>
              <a:rPr lang="en-US" sz="2400" dirty="0"/>
              <a:t>Intro to Splunk</a:t>
            </a:r>
          </a:p>
          <a:p>
            <a:r>
              <a:rPr lang="en-US" sz="2400" dirty="0"/>
              <a:t>Using Fields</a:t>
            </a:r>
          </a:p>
          <a:p>
            <a:r>
              <a:rPr lang="en-US" sz="2400" dirty="0"/>
              <a:t>Scheduling Reports and Alerts</a:t>
            </a:r>
          </a:p>
          <a:p>
            <a:r>
              <a:rPr lang="en-US" sz="2400" dirty="0"/>
              <a:t>Visualizations</a:t>
            </a:r>
          </a:p>
          <a:p>
            <a:r>
              <a:rPr lang="en-US" sz="2400" dirty="0"/>
              <a:t>Search Under the Hood </a:t>
            </a:r>
          </a:p>
        </p:txBody>
      </p:sp>
    </p:spTree>
    <p:extLst>
      <p:ext uri="{BB962C8B-B14F-4D97-AF65-F5344CB8AC3E}">
        <p14:creationId xmlns:p14="http://schemas.microsoft.com/office/powerpoint/2010/main" val="41128009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6" name="Content Placeholder 5" descr="7238788706_9683146223_o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9" r="-68899"/>
          <a:stretch>
            <a:fillRect/>
          </a:stretch>
        </p:blipFill>
        <p:spPr>
          <a:xfrm>
            <a:off x="-540461" y="174625"/>
            <a:ext cx="9953268" cy="6270559"/>
          </a:xfrm>
        </p:spPr>
      </p:pic>
    </p:spTree>
    <p:extLst>
      <p:ext uri="{BB962C8B-B14F-4D97-AF65-F5344CB8AC3E}">
        <p14:creationId xmlns:p14="http://schemas.microsoft.com/office/powerpoint/2010/main" val="32490296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Open source (with some commercial pieces as well as commercial support)</a:t>
            </a:r>
          </a:p>
          <a:p>
            <a:r>
              <a:rPr lang="en-US" sz="2800" dirty="0"/>
              <a:t>Written in Java  </a:t>
            </a:r>
            <a:r>
              <a:rPr lang="en-US" sz="2800" dirty="0">
                <a:sym typeface="Wingdings"/>
              </a:rPr>
              <a:t></a:t>
            </a:r>
            <a:r>
              <a:rPr lang="en-US" sz="2800" dirty="0"/>
              <a:t> </a:t>
            </a:r>
          </a:p>
          <a:p>
            <a:r>
              <a:rPr lang="en-US" sz="2800" dirty="0"/>
              <a:t>“Elastic” (formerly “</a:t>
            </a:r>
            <a:r>
              <a:rPr lang="en-US" sz="2800" dirty="0" err="1"/>
              <a:t>Elasticsearch</a:t>
            </a:r>
            <a:r>
              <a:rPr lang="en-US" sz="2800" dirty="0"/>
              <a:t>” often refers to the full “ELK stack”</a:t>
            </a:r>
          </a:p>
        </p:txBody>
      </p:sp>
    </p:spTree>
    <p:extLst>
      <p:ext uri="{BB962C8B-B14F-4D97-AF65-F5344CB8AC3E}">
        <p14:creationId xmlns:p14="http://schemas.microsoft.com/office/powerpoint/2010/main" val="22325931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err="1"/>
              <a:t>Elasticsearch</a:t>
            </a:r>
            <a:r>
              <a:rPr lang="en-US" sz="2800" dirty="0"/>
              <a:t> – search layer</a:t>
            </a:r>
          </a:p>
          <a:p>
            <a:endParaRPr lang="en-US" sz="2800" dirty="0"/>
          </a:p>
          <a:p>
            <a:r>
              <a:rPr lang="en-US" sz="2800" b="1" dirty="0" err="1"/>
              <a:t>Logstash</a:t>
            </a:r>
            <a:r>
              <a:rPr lang="en-US" sz="2800" dirty="0"/>
              <a:t> – log collection layer.  Collects, processes, forwards logs</a:t>
            </a:r>
          </a:p>
          <a:p>
            <a:endParaRPr lang="en-US" sz="2800" dirty="0"/>
          </a:p>
          <a:p>
            <a:r>
              <a:rPr lang="en-US" sz="2800" b="1" dirty="0" err="1"/>
              <a:t>Kibana</a:t>
            </a:r>
            <a:r>
              <a:rPr lang="en-US" sz="2800" dirty="0"/>
              <a:t> – presentation layer.  </a:t>
            </a:r>
          </a:p>
        </p:txBody>
      </p:sp>
    </p:spTree>
    <p:extLst>
      <p:ext uri="{BB962C8B-B14F-4D97-AF65-F5344CB8AC3E}">
        <p14:creationId xmlns:p14="http://schemas.microsoft.com/office/powerpoint/2010/main" val="822455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approach logging</a:t>
            </a:r>
          </a:p>
        </p:txBody>
      </p:sp>
      <p:pic>
        <p:nvPicPr>
          <p:cNvPr id="4" name="Content Placeholder 3" descr="log_all_the_things-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03" r="-6203"/>
          <a:stretch>
            <a:fillRect/>
          </a:stretch>
        </p:blipFill>
        <p:spPr/>
      </p:pic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2C5A7446-F857-7847-A465-7A7DC0D5BD4C}"/>
              </a:ext>
            </a:extLst>
          </p:cNvPr>
          <p:cNvSpPr/>
          <p:nvPr/>
        </p:nvSpPr>
        <p:spPr>
          <a:xfrm>
            <a:off x="2005584" y="1862328"/>
            <a:ext cx="4523232" cy="4276344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tx1">
                      <a:tint val="66000"/>
                      <a:satMod val="160000"/>
                    </a:schemeClr>
                  </a:gs>
                  <a:gs pos="50000">
                    <a:schemeClr val="tx1">
                      <a:tint val="44500"/>
                      <a:satMod val="160000"/>
                    </a:schemeClr>
                  </a:gs>
                  <a:gs pos="100000">
                    <a:schemeClr val="tx1">
                      <a:tint val="23500"/>
                      <a:satMod val="1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025194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Search engine/Document indexer</a:t>
            </a:r>
          </a:p>
          <a:p>
            <a:r>
              <a:rPr lang="en-US" sz="2400" dirty="0"/>
              <a:t>Based on Apache </a:t>
            </a:r>
            <a:r>
              <a:rPr lang="en-US" sz="2400" dirty="0" err="1"/>
              <a:t>Lucene</a:t>
            </a:r>
            <a:endParaRPr lang="en-US" sz="2400" dirty="0"/>
          </a:p>
          <a:p>
            <a:r>
              <a:rPr lang="en-US" sz="2400" dirty="0"/>
              <a:t>Written in Java</a:t>
            </a:r>
          </a:p>
          <a:p>
            <a:r>
              <a:rPr lang="en-US" sz="2400" dirty="0"/>
              <a:t>Puts everything as a JSON document</a:t>
            </a:r>
          </a:p>
          <a:p>
            <a:r>
              <a:rPr lang="en-US" sz="2400" dirty="0"/>
              <a:t>Need to get parsing and storage of documents correct, no easy way to adjust afterwards</a:t>
            </a:r>
          </a:p>
        </p:txBody>
      </p:sp>
    </p:spTree>
    <p:extLst>
      <p:ext uri="{BB962C8B-B14F-4D97-AF65-F5344CB8AC3E}">
        <p14:creationId xmlns:p14="http://schemas.microsoft.com/office/powerpoint/2010/main" val="17224859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Splunk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Free(</a:t>
            </a:r>
            <a:r>
              <a:rPr lang="en-US" dirty="0" err="1"/>
              <a:t>ish</a:t>
            </a:r>
            <a:r>
              <a:rPr lang="en-US" dirty="0"/>
              <a:t>) </a:t>
            </a:r>
            <a:r>
              <a:rPr lang="en-US" dirty="0" err="1"/>
              <a:t>vs</a:t>
            </a:r>
            <a:r>
              <a:rPr lang="en-US" dirty="0"/>
              <a:t> Commercial</a:t>
            </a:r>
          </a:p>
          <a:p>
            <a:r>
              <a:rPr lang="en-US" dirty="0"/>
              <a:t>Stores everything as JSON.  So if you’re inputting JSON your work is mostly done for you.  If you’re inputting say syslog then: syslog -&gt; JSON -&gt; syslog for searching/presentation</a:t>
            </a:r>
          </a:p>
          <a:p>
            <a:pPr lvl="1"/>
            <a:r>
              <a:rPr lang="en-US" dirty="0" err="1"/>
              <a:t>Ummm</a:t>
            </a:r>
            <a:r>
              <a:rPr lang="en-US" dirty="0"/>
              <a:t>?</a:t>
            </a:r>
          </a:p>
          <a:p>
            <a:r>
              <a:rPr lang="en-US" dirty="0"/>
              <a:t>Storage/server usage, </a:t>
            </a:r>
            <a:r>
              <a:rPr lang="en-US" dirty="0" err="1"/>
              <a:t>Splunk</a:t>
            </a:r>
            <a:r>
              <a:rPr lang="en-US" dirty="0"/>
              <a:t> is a bit less resource intensive</a:t>
            </a:r>
          </a:p>
          <a:p>
            <a:r>
              <a:rPr lang="en-US" dirty="0"/>
              <a:t>Do you want to spend your $ and time in licensing or people?</a:t>
            </a:r>
          </a:p>
          <a:p>
            <a:pPr lvl="1"/>
            <a:r>
              <a:rPr lang="en-US" dirty="0" err="1"/>
              <a:t>Splunk</a:t>
            </a:r>
            <a:r>
              <a:rPr lang="en-US" dirty="0"/>
              <a:t> more well rounded/integrated</a:t>
            </a:r>
          </a:p>
          <a:p>
            <a:pPr lvl="1"/>
            <a:r>
              <a:rPr lang="en-US" dirty="0" err="1"/>
              <a:t>Elasticsearch</a:t>
            </a:r>
            <a:r>
              <a:rPr lang="en-US" dirty="0"/>
              <a:t>/ELK requires you to do more heavy lifting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b="1" dirty="0"/>
              <a:t>Coke </a:t>
            </a:r>
            <a:r>
              <a:rPr lang="en-US" b="1" dirty="0" err="1"/>
              <a:t>vs</a:t>
            </a:r>
            <a:r>
              <a:rPr lang="en-US" b="1" dirty="0"/>
              <a:t> Pepsi.  vi </a:t>
            </a:r>
            <a:r>
              <a:rPr lang="en-US" b="1" dirty="0" err="1"/>
              <a:t>vs</a:t>
            </a:r>
            <a:r>
              <a:rPr lang="en-US" b="1" dirty="0"/>
              <a:t> </a:t>
            </a:r>
            <a:r>
              <a:rPr lang="en-US" b="1" dirty="0" err="1"/>
              <a:t>emacs</a:t>
            </a:r>
            <a:r>
              <a:rPr lang="en-US" b="1" dirty="0"/>
              <a:t>, Mac </a:t>
            </a:r>
            <a:r>
              <a:rPr lang="en-US" b="1" dirty="0" err="1"/>
              <a:t>vs</a:t>
            </a:r>
            <a:r>
              <a:rPr lang="en-US" b="1" dirty="0"/>
              <a:t> PC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7875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Logstash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Collects, processes, forwards logs</a:t>
            </a:r>
          </a:p>
          <a:p>
            <a:r>
              <a:rPr lang="en-US" dirty="0"/>
              <a:t>Where you normalize logs and schemas</a:t>
            </a:r>
          </a:p>
          <a:p>
            <a:r>
              <a:rPr lang="en-US" dirty="0"/>
              <a:t>Takes in file input (the logs)</a:t>
            </a:r>
          </a:p>
          <a:p>
            <a:r>
              <a:rPr lang="en-US" dirty="0" err="1"/>
              <a:t>Grok</a:t>
            </a:r>
            <a:r>
              <a:rPr lang="en-US" dirty="0"/>
              <a:t> filter to parse logs to make them structured</a:t>
            </a:r>
          </a:p>
          <a:p>
            <a:r>
              <a:rPr lang="en-US" dirty="0" err="1"/>
              <a:t>Elasticsearch</a:t>
            </a:r>
            <a:r>
              <a:rPr lang="en-US" dirty="0"/>
              <a:t> output to then be processed by ES, </a:t>
            </a:r>
            <a:r>
              <a:rPr lang="en-US" dirty="0" err="1"/>
              <a:t>Kibana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5887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Logstash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input {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  file {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    path =&gt; "/</a:t>
            </a:r>
            <a:r>
              <a:rPr lang="en-US" dirty="0" err="1">
                <a:latin typeface="Consolas"/>
                <a:cs typeface="Consolas"/>
              </a:rPr>
              <a:t>var</a:t>
            </a:r>
            <a:r>
              <a:rPr lang="en-US" dirty="0">
                <a:latin typeface="Consolas"/>
                <a:cs typeface="Consolas"/>
              </a:rPr>
              <a:t>/log/</a:t>
            </a:r>
            <a:r>
              <a:rPr lang="en-US" dirty="0" err="1">
                <a:latin typeface="Consolas"/>
                <a:cs typeface="Consolas"/>
              </a:rPr>
              <a:t>apache.log</a:t>
            </a:r>
            <a:r>
              <a:rPr lang="en-US" dirty="0">
                <a:latin typeface="Consolas"/>
                <a:cs typeface="Consolas"/>
              </a:rPr>
              <a:t>"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    type =&gt; "apache-access"  # a type to identify those logs (will need this later)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>
                <a:latin typeface="Consolas"/>
                <a:cs typeface="Consolas"/>
              </a:rPr>
              <a:t>start_position</a:t>
            </a:r>
            <a:r>
              <a:rPr lang="en-US" dirty="0">
                <a:latin typeface="Consolas"/>
                <a:cs typeface="Consolas"/>
              </a:rPr>
              <a:t> =&gt; "beginning"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  }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5533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Logstash</a:t>
            </a:r>
            <a:r>
              <a:rPr lang="en-US" dirty="0"/>
              <a:t> - </a:t>
            </a:r>
            <a:r>
              <a:rPr lang="en-US" dirty="0" err="1"/>
              <a:t>grok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https://www.elastic.co/guide/en/logstash/current/plugins-filters-grok.html</a:t>
            </a:r>
            <a:endParaRPr lang="en-US" dirty="0"/>
          </a:p>
          <a:p>
            <a:r>
              <a:rPr lang="en-US" dirty="0"/>
              <a:t>“Grok is currently the best way in </a:t>
            </a:r>
            <a:r>
              <a:rPr lang="en-US" dirty="0" err="1"/>
              <a:t>logstash</a:t>
            </a:r>
            <a:r>
              <a:rPr lang="en-US" dirty="0"/>
              <a:t> to parse crappy unstructured log data into something structured and </a:t>
            </a:r>
            <a:r>
              <a:rPr lang="en-US" dirty="0" err="1"/>
              <a:t>queryable</a:t>
            </a:r>
            <a:r>
              <a:rPr lang="en-US" dirty="0"/>
              <a:t>.”</a:t>
            </a:r>
          </a:p>
          <a:p>
            <a:pPr lvl="4"/>
            <a:r>
              <a:rPr lang="en-US" sz="2400" b="1" dirty="0" err="1"/>
              <a:t>o_O</a:t>
            </a:r>
            <a:endParaRPr lang="en-US" sz="2400" b="1" dirty="0"/>
          </a:p>
          <a:p>
            <a:r>
              <a:rPr lang="en-US" dirty="0"/>
              <a:t>~120 patterns by default</a:t>
            </a:r>
          </a:p>
          <a:p>
            <a:pPr marL="41148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948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Logstash</a:t>
            </a:r>
            <a:r>
              <a:rPr lang="en-US" dirty="0"/>
              <a:t> - </a:t>
            </a:r>
            <a:r>
              <a:rPr lang="en-US" dirty="0" err="1"/>
              <a:t>grok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filter {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  </a:t>
            </a:r>
            <a:r>
              <a:rPr lang="en-US" dirty="0" err="1">
                <a:latin typeface="Consolas"/>
                <a:cs typeface="Consolas"/>
              </a:rPr>
              <a:t>grok</a:t>
            </a:r>
            <a:r>
              <a:rPr lang="en-US" dirty="0">
                <a:latin typeface="Consolas"/>
                <a:cs typeface="Consolas"/>
              </a:rPr>
              <a:t> {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    match =&gt; { "message" =&gt; "%{</a:t>
            </a:r>
            <a:r>
              <a:rPr lang="en-US" dirty="0" err="1">
                <a:latin typeface="Consolas"/>
                <a:cs typeface="Consolas"/>
              </a:rPr>
              <a:t>IP:client</a:t>
            </a:r>
            <a:r>
              <a:rPr lang="en-US" dirty="0">
                <a:latin typeface="Consolas"/>
                <a:cs typeface="Consolas"/>
              </a:rPr>
              <a:t>} %{</a:t>
            </a:r>
            <a:r>
              <a:rPr lang="en-US" dirty="0" err="1">
                <a:latin typeface="Consolas"/>
                <a:cs typeface="Consolas"/>
              </a:rPr>
              <a:t>WORD:method</a:t>
            </a:r>
            <a:r>
              <a:rPr lang="en-US" dirty="0">
                <a:latin typeface="Consolas"/>
                <a:cs typeface="Consolas"/>
              </a:rPr>
              <a:t>} %{</a:t>
            </a:r>
            <a:r>
              <a:rPr lang="en-US" dirty="0" err="1">
                <a:latin typeface="Consolas"/>
                <a:cs typeface="Consolas"/>
              </a:rPr>
              <a:t>URIPATHPARAM:request</a:t>
            </a:r>
            <a:r>
              <a:rPr lang="en-US" dirty="0">
                <a:latin typeface="Consolas"/>
                <a:cs typeface="Consolas"/>
              </a:rPr>
              <a:t>} %{</a:t>
            </a:r>
            <a:r>
              <a:rPr lang="en-US" dirty="0" err="1">
                <a:latin typeface="Consolas"/>
                <a:cs typeface="Consolas"/>
              </a:rPr>
              <a:t>NUMBER:bytes</a:t>
            </a:r>
            <a:r>
              <a:rPr lang="en-US" dirty="0">
                <a:latin typeface="Consolas"/>
                <a:cs typeface="Consolas"/>
              </a:rPr>
              <a:t>} %{</a:t>
            </a:r>
            <a:r>
              <a:rPr lang="en-US" dirty="0" err="1">
                <a:latin typeface="Consolas"/>
                <a:cs typeface="Consolas"/>
              </a:rPr>
              <a:t>NUMBER:duration</a:t>
            </a:r>
            <a:r>
              <a:rPr lang="en-US" dirty="0">
                <a:latin typeface="Consolas"/>
                <a:cs typeface="Consolas"/>
              </a:rPr>
              <a:t>}" }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  }</a:t>
            </a:r>
          </a:p>
          <a:p>
            <a:pPr marL="11430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06368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Kibana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Visualization piece of ELK stack</a:t>
            </a:r>
          </a:p>
          <a:p>
            <a:r>
              <a:rPr lang="en-US" sz="2800" strike="sngStrike" dirty="0"/>
              <a:t>No authentication by default</a:t>
            </a:r>
          </a:p>
          <a:p>
            <a:r>
              <a:rPr lang="en-US" sz="2800" dirty="0"/>
              <a:t>Utilize a proxy of some kind or pay for Shield</a:t>
            </a:r>
          </a:p>
        </p:txBody>
      </p:sp>
    </p:spTree>
    <p:extLst>
      <p:ext uri="{BB962C8B-B14F-4D97-AF65-F5344CB8AC3E}">
        <p14:creationId xmlns:p14="http://schemas.microsoft.com/office/powerpoint/2010/main" val="22790702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 descr="Screen Shot 2016-07-25 at 9.28.5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7600"/>
            <a:ext cx="9144000" cy="43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98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 descr="Screen Shot 2016-07-25 at 9.2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18841"/>
            <a:ext cx="7603067" cy="539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93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 descr="Screen Shot 2016-07-25 at 9.28.3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443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40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approach 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Log the </a:t>
            </a:r>
            <a:r>
              <a:rPr lang="en-US" sz="2400" b="1" i="1" dirty="0"/>
              <a:t>important</a:t>
            </a:r>
            <a:r>
              <a:rPr lang="en-US" sz="2400" dirty="0"/>
              <a:t> things</a:t>
            </a:r>
          </a:p>
          <a:p>
            <a:pPr lvl="1"/>
            <a:r>
              <a:rPr lang="en-US" sz="2400" dirty="0"/>
              <a:t>Admin/privileged users logins (</a:t>
            </a:r>
            <a:r>
              <a:rPr lang="en-US" sz="2400" b="1" dirty="0"/>
              <a:t>especially after hours</a:t>
            </a:r>
            <a:r>
              <a:rPr lang="en-US" sz="2400" dirty="0"/>
              <a:t>)</a:t>
            </a:r>
          </a:p>
          <a:p>
            <a:pPr lvl="2"/>
            <a:r>
              <a:rPr lang="en-US" sz="2400" dirty="0"/>
              <a:t>Regular user logins/failed logins useful too</a:t>
            </a:r>
          </a:p>
          <a:p>
            <a:pPr lvl="1"/>
            <a:r>
              <a:rPr lang="en-US" sz="2400" dirty="0"/>
              <a:t>New admin/privileged user accounts created</a:t>
            </a:r>
          </a:p>
          <a:p>
            <a:pPr lvl="1"/>
            <a:r>
              <a:rPr lang="en-US" sz="2400" dirty="0"/>
              <a:t>System/service restarts</a:t>
            </a:r>
          </a:p>
          <a:p>
            <a:pPr lvl="1"/>
            <a:r>
              <a:rPr lang="en-US" sz="2400" dirty="0"/>
              <a:t>Critical failures</a:t>
            </a:r>
          </a:p>
          <a:p>
            <a:pPr lvl="1"/>
            <a:r>
              <a:rPr lang="en-US" sz="2400" dirty="0"/>
              <a:t>Web access logs</a:t>
            </a:r>
          </a:p>
          <a:p>
            <a:pPr lvl="1"/>
            <a:r>
              <a:rPr lang="en-US" sz="2400" dirty="0"/>
              <a:t>Access to DBs w/ PII </a:t>
            </a:r>
          </a:p>
          <a:p>
            <a:pPr lvl="1"/>
            <a:r>
              <a:rPr lang="en-US" sz="2400" dirty="0"/>
              <a:t>Virus/Malware alerts on critical systems or a pattern of alerts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42293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– No security by default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https://www.elastic.co/blog/found-elasticsearch-security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Elasticsearch</a:t>
            </a:r>
            <a:r>
              <a:rPr lang="en-US" dirty="0"/>
              <a:t> does not perform authentication or authorization, leaving that as an exercise for the developer.”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Elasticsearch</a:t>
            </a:r>
            <a:r>
              <a:rPr lang="en-US" dirty="0"/>
              <a:t> has no concept of a user. Essentially, anyone that can send arbitrary requests to your cluster is a “super user”.”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It’s not a bug, it’s a feature!</a:t>
            </a:r>
          </a:p>
        </p:txBody>
      </p:sp>
    </p:spTree>
    <p:extLst>
      <p:ext uri="{BB962C8B-B14F-4D97-AF65-F5344CB8AC3E}">
        <p14:creationId xmlns:p14="http://schemas.microsoft.com/office/powerpoint/2010/main" val="18166169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r>
              <a:rPr lang="en-US" dirty="0"/>
              <a:t> Shield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product</a:t>
            </a:r>
          </a:p>
          <a:p>
            <a:r>
              <a:rPr lang="en-US" dirty="0"/>
              <a:t>Offers authentication for ES + </a:t>
            </a:r>
            <a:r>
              <a:rPr lang="en-US" dirty="0" err="1"/>
              <a:t>Kibana</a:t>
            </a:r>
            <a:endParaRPr lang="en-US" dirty="0"/>
          </a:p>
          <a:p>
            <a:r>
              <a:rPr lang="en-US" dirty="0"/>
              <a:t>Login &amp; session </a:t>
            </a:r>
            <a:r>
              <a:rPr lang="en-US" dirty="0" err="1"/>
              <a:t>mgmt</a:t>
            </a:r>
            <a:endParaRPr lang="en-US" dirty="0"/>
          </a:p>
          <a:p>
            <a:r>
              <a:rPr lang="en-US" dirty="0"/>
              <a:t>Role-based access control</a:t>
            </a:r>
          </a:p>
          <a:p>
            <a:r>
              <a:rPr lang="en-US" dirty="0"/>
              <a:t>Field/Document level security</a:t>
            </a:r>
          </a:p>
          <a:p>
            <a:r>
              <a:rPr lang="en-US" dirty="0"/>
              <a:t>TLS encryption over the wire</a:t>
            </a:r>
          </a:p>
          <a:p>
            <a:r>
              <a:rPr lang="en-US" dirty="0"/>
              <a:t>Log all the things</a:t>
            </a:r>
          </a:p>
          <a:p>
            <a:endParaRPr lang="en-US" dirty="0"/>
          </a:p>
          <a:p>
            <a:r>
              <a:rPr lang="en-US" dirty="0"/>
              <a:t>$1600/year/cluster</a:t>
            </a:r>
          </a:p>
        </p:txBody>
      </p:sp>
    </p:spTree>
    <p:extLst>
      <p:ext uri="{BB962C8B-B14F-4D97-AF65-F5344CB8AC3E}">
        <p14:creationId xmlns:p14="http://schemas.microsoft.com/office/powerpoint/2010/main" val="31824581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Filebeat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 to ship logs from hosts into your Elastic Search cluster</a:t>
            </a:r>
          </a:p>
          <a:p>
            <a:r>
              <a:rPr lang="en-US" dirty="0"/>
              <a:t>Currently only supports 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Windows (</a:t>
            </a:r>
            <a:r>
              <a:rPr lang="en-US" dirty="0" err="1"/>
              <a:t>Winlogbeat</a:t>
            </a:r>
            <a:r>
              <a:rPr lang="en-US" dirty="0"/>
              <a:t> for Windows Event logs, </a:t>
            </a:r>
            <a:r>
              <a:rPr lang="en-US" dirty="0" err="1"/>
              <a:t>Filebeat</a:t>
            </a:r>
            <a:r>
              <a:rPr lang="en-US" dirty="0"/>
              <a:t> for regular files)</a:t>
            </a:r>
          </a:p>
          <a:p>
            <a:pPr lvl="1"/>
            <a:r>
              <a:rPr lang="en-US" dirty="0"/>
              <a:t>OSX</a:t>
            </a:r>
          </a:p>
          <a:p>
            <a:r>
              <a:rPr lang="en-US" dirty="0" err="1"/>
              <a:t>Packetbeat</a:t>
            </a:r>
            <a:r>
              <a:rPr lang="en-US" dirty="0"/>
              <a:t> for “live </a:t>
            </a:r>
            <a:r>
              <a:rPr lang="en-US"/>
              <a:t>packet data”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84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GreyLog2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https://www.graylog.org/</a:t>
            </a:r>
            <a:endParaRPr lang="en-US" dirty="0"/>
          </a:p>
          <a:p>
            <a:r>
              <a:rPr lang="en-US" dirty="0">
                <a:hlinkClick r:id="rId3"/>
              </a:rPr>
              <a:t>https://github.com/Graylog2/graylog2-server</a:t>
            </a:r>
            <a:endParaRPr lang="en-US" dirty="0"/>
          </a:p>
          <a:p>
            <a:r>
              <a:rPr lang="en-US" dirty="0"/>
              <a:t>Similar to ELK</a:t>
            </a:r>
          </a:p>
          <a:p>
            <a:r>
              <a:rPr lang="en-US" dirty="0"/>
              <a:t>Sidecar – app to configure </a:t>
            </a:r>
            <a:r>
              <a:rPr lang="en-US" dirty="0" err="1"/>
              <a:t>nxlog</a:t>
            </a:r>
            <a:r>
              <a:rPr lang="en-US" dirty="0"/>
              <a:t>/</a:t>
            </a:r>
            <a:r>
              <a:rPr lang="en-US" dirty="0" err="1"/>
              <a:t>fluentd</a:t>
            </a:r>
            <a:r>
              <a:rPr lang="en-US" dirty="0"/>
              <a:t>/</a:t>
            </a:r>
            <a:r>
              <a:rPr lang="en-US" dirty="0" err="1"/>
              <a:t>logstash</a:t>
            </a:r>
            <a:r>
              <a:rPr lang="en-US" dirty="0"/>
              <a:t> to send logs to </a:t>
            </a:r>
            <a:r>
              <a:rPr lang="en-US" dirty="0" err="1"/>
              <a:t>Greylog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817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Loggly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Essentially </a:t>
            </a:r>
            <a:r>
              <a:rPr lang="en-US" dirty="0" err="1"/>
              <a:t>Elasticsearch</a:t>
            </a:r>
            <a:r>
              <a:rPr lang="en-US" dirty="0"/>
              <a:t> as a Service</a:t>
            </a:r>
          </a:p>
        </p:txBody>
      </p:sp>
    </p:spTree>
    <p:extLst>
      <p:ext uri="{BB962C8B-B14F-4D97-AF65-F5344CB8AC3E}">
        <p14:creationId xmlns:p14="http://schemas.microsoft.com/office/powerpoint/2010/main" val="29371023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Simple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Log Aggregation is great</a:t>
            </a:r>
          </a:p>
          <a:p>
            <a:endParaRPr lang="en-US" sz="3200" dirty="0"/>
          </a:p>
          <a:p>
            <a:r>
              <a:rPr lang="en-US" sz="3200" dirty="0"/>
              <a:t>Analysis and Correlation is better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10211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787E-7092-9A48-ACE3-B9AE5BBE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 Fatigue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FBA3-546D-C148-8D1A-5CFC5D9D4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an overwhelming number of alerts prohibits or desensitizes the people tasked with responding to alerts, leading to missed or ignored alerts or delayed responses.</a:t>
            </a:r>
          </a:p>
          <a:p>
            <a:endParaRPr lang="en-US" dirty="0"/>
          </a:p>
          <a:p>
            <a:r>
              <a:rPr lang="en-US" dirty="0"/>
              <a:t>People side – not enough staff to process incoming alerts</a:t>
            </a:r>
          </a:p>
          <a:p>
            <a:endParaRPr lang="en-US" dirty="0"/>
          </a:p>
          <a:p>
            <a:r>
              <a:rPr lang="en-US" dirty="0"/>
              <a:t>Technology side </a:t>
            </a:r>
          </a:p>
          <a:p>
            <a:pPr lvl="1"/>
            <a:r>
              <a:rPr lang="en-US" dirty="0"/>
              <a:t>Low-fidelity alerts - over-alerting on benign activity (ex: low quality IP threat list adds “8.8.8.8” due to malware checking it for internet connectivity)</a:t>
            </a:r>
          </a:p>
          <a:p>
            <a:pPr lvl="1"/>
            <a:r>
              <a:rPr lang="en-US" dirty="0"/>
              <a:t>Overly aggressive thresholding (“RDP brute forcing attempt!” after a user ”fat fingered” their password </a:t>
            </a:r>
            <a:r>
              <a:rPr lang="en-US"/>
              <a:t>3 times)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674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C6CC8-72B4-5045-8421-46E959F90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GRIZZLY STEPPE Threat Intel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C3F80-1EE8-054A-B1E8-8D3E6FC9A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https://us-cert.cisa.gov/GRIZZLY-STEPPE-Russian-Malicious-Cyber-Activity</a:t>
            </a:r>
            <a:r>
              <a:rPr lang="en-US" dirty="0"/>
              <a:t> </a:t>
            </a:r>
          </a:p>
          <a:p>
            <a:r>
              <a:rPr lang="en-US" dirty="0"/>
              <a:t>Included in this is threat intel in CSV/STIX which includes ~876 IP addresses</a:t>
            </a:r>
          </a:p>
          <a:p>
            <a:pPr lvl="1"/>
            <a:r>
              <a:rPr lang="en-US" b="1" dirty="0"/>
              <a:t>44 Public Tor nodes</a:t>
            </a:r>
          </a:p>
          <a:p>
            <a:pPr lvl="1"/>
            <a:r>
              <a:rPr lang="en-US" b="1" dirty="0"/>
              <a:t>4 Yahoo mail servers</a:t>
            </a:r>
          </a:p>
          <a:p>
            <a:pPr marL="411480" lvl="1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“</a:t>
            </a:r>
            <a:r>
              <a:rPr lang="en-US" i="1" dirty="0"/>
              <a:t>Yahoo servers, the Tor network, and other targets of the DHS list generate reams of legitimate traffic, and an alarm system that’s always ringing is no alarm system at all</a:t>
            </a:r>
            <a:r>
              <a:rPr lang="en-US" dirty="0"/>
              <a:t>.” – Kevin Poulsen</a:t>
            </a:r>
          </a:p>
          <a:p>
            <a:pPr lvl="1"/>
            <a:r>
              <a:rPr lang="en-US" dirty="0">
                <a:hlinkClick r:id="rId3"/>
              </a:rPr>
              <a:t>https://www.thedailybeast.com/how-the-us-hobbled-its-hacking-case-against-russia-and-enabled-truthers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96356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269CD-4E6B-9544-81AB-578453C73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 Alert/Incident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3B7C0-876A-4A4E-81B0-D8C42A671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b="1" dirty="0"/>
              <a:t>How many alerts can an analyst review in an 8 hour work day?</a:t>
            </a:r>
          </a:p>
          <a:p>
            <a:r>
              <a:rPr lang="en-US" sz="2800" dirty="0"/>
              <a:t>How much of that day is actually spent on alert review?</a:t>
            </a:r>
          </a:p>
          <a:p>
            <a:r>
              <a:rPr lang="en-US" sz="2800" dirty="0"/>
              <a:t>Some research claims only 3 hours/day</a:t>
            </a:r>
          </a:p>
          <a:p>
            <a:pPr lvl="1"/>
            <a:r>
              <a:rPr lang="en-US" sz="2800" dirty="0">
                <a:hlinkClick r:id="rId3"/>
              </a:rPr>
              <a:t>https://www.inc.com/melanie-curtin/in-an-8-hour-day-the-average-worker-is-productive-for-this-many-hours.html</a:t>
            </a:r>
            <a:r>
              <a:rPr lang="en-US" sz="2800" dirty="0"/>
              <a:t> (3 hours/day of real work)</a:t>
            </a:r>
          </a:p>
          <a:p>
            <a:r>
              <a:rPr lang="en-US" sz="2800" dirty="0"/>
              <a:t>I will say </a:t>
            </a:r>
            <a:r>
              <a:rPr lang="en-US" sz="2800" b="1" dirty="0"/>
              <a:t>5 hours/day </a:t>
            </a:r>
            <a:r>
              <a:rPr lang="en-US" sz="2800" dirty="0"/>
              <a:t>(taking out time for breaks, checking email/social media/reddit, </a:t>
            </a:r>
            <a:r>
              <a:rPr lang="en-US" sz="2800" b="1" i="1" dirty="0"/>
              <a:t>SQUIRREL</a:t>
            </a:r>
            <a:r>
              <a:rPr lang="en-US" sz="2800" dirty="0"/>
              <a:t>, bathroom breaks, etc.)</a:t>
            </a:r>
          </a:p>
        </p:txBody>
      </p:sp>
    </p:spTree>
    <p:extLst>
      <p:ext uri="{BB962C8B-B14F-4D97-AF65-F5344CB8AC3E}">
        <p14:creationId xmlns:p14="http://schemas.microsoft.com/office/powerpoint/2010/main" val="13469749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067F-1851-6144-B0B7-88FB9DCF6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 Alert/Incident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35262-2AC2-5742-B3F2-5EE3BAA7E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review an alert to determine if it is an incident and triage that incident?</a:t>
            </a:r>
          </a:p>
          <a:p>
            <a:r>
              <a:rPr lang="en-US" dirty="0"/>
              <a:t>Simple alert/false positive – 15 minutes?</a:t>
            </a:r>
          </a:p>
          <a:p>
            <a:r>
              <a:rPr lang="en-US" dirty="0"/>
              <a:t>More in-depth alert/low level incident with a simple fix – an hour?</a:t>
            </a:r>
          </a:p>
          <a:p>
            <a:r>
              <a:rPr lang="en-US" dirty="0"/>
              <a:t>Complex medium level incident ?</a:t>
            </a:r>
          </a:p>
          <a:p>
            <a:r>
              <a:rPr lang="en-US" dirty="0"/>
              <a:t>Highly complex incident – 2 weeks?</a:t>
            </a:r>
          </a:p>
          <a:p>
            <a:endParaRPr lang="en-US" dirty="0"/>
          </a:p>
          <a:p>
            <a:r>
              <a:rPr lang="en-US" dirty="0"/>
              <a:t>Add probability the probability of each of these happening</a:t>
            </a:r>
          </a:p>
          <a:p>
            <a:endParaRPr lang="en-US" dirty="0"/>
          </a:p>
          <a:p>
            <a:pPr marL="114300" indent="0" algn="ctr">
              <a:buNone/>
            </a:pPr>
            <a:r>
              <a:rPr lang="en-US" b="1" dirty="0"/>
              <a:t>There will never been enough analysts to review all your alerts</a:t>
            </a:r>
          </a:p>
        </p:txBody>
      </p:sp>
    </p:spTree>
    <p:extLst>
      <p:ext uri="{BB962C8B-B14F-4D97-AF65-F5344CB8AC3E}">
        <p14:creationId xmlns:p14="http://schemas.microsoft.com/office/powerpoint/2010/main" val="983223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approach 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Web logs (and key items to review</a:t>
            </a:r>
            <a:r>
              <a:rPr lang="en-US" sz="2800" dirty="0">
                <a:sym typeface="Wingdings" pitchFamily="2" charset="2"/>
              </a:rPr>
              <a:t>:)</a:t>
            </a:r>
            <a:endParaRPr lang="en-US" sz="2800" dirty="0"/>
          </a:p>
          <a:p>
            <a:pPr lvl="1"/>
            <a:r>
              <a:rPr lang="en-US" sz="2800" dirty="0"/>
              <a:t>Interesting </a:t>
            </a:r>
            <a:r>
              <a:rPr lang="en-US" sz="2800" dirty="0" err="1"/>
              <a:t>useragents</a:t>
            </a:r>
            <a:r>
              <a:rPr lang="en-US" sz="2800" dirty="0"/>
              <a:t> (</a:t>
            </a:r>
            <a:r>
              <a:rPr lang="en-US" sz="2800" dirty="0" err="1"/>
              <a:t>sqlmap</a:t>
            </a:r>
            <a:r>
              <a:rPr lang="en-US" sz="2800" dirty="0"/>
              <a:t>, Python-</a:t>
            </a:r>
            <a:r>
              <a:rPr lang="en-US" sz="2800" dirty="0" err="1"/>
              <a:t>urllib</a:t>
            </a:r>
            <a:r>
              <a:rPr lang="en-US" sz="2800" dirty="0"/>
              <a:t>, odd user agents)</a:t>
            </a:r>
          </a:p>
          <a:p>
            <a:pPr lvl="1"/>
            <a:r>
              <a:rPr lang="en-US" sz="2800" dirty="0"/>
              <a:t>Access to web app admin consoles/portals</a:t>
            </a:r>
          </a:p>
          <a:p>
            <a:pPr lvl="1"/>
            <a:r>
              <a:rPr lang="en-US" sz="2800" dirty="0"/>
              <a:t>SQL injection attempts</a:t>
            </a:r>
          </a:p>
          <a:p>
            <a:pPr lvl="1"/>
            <a:r>
              <a:rPr lang="en-US" sz="2800" dirty="0"/>
              <a:t>XSS attempts</a:t>
            </a:r>
          </a:p>
          <a:p>
            <a:pPr lvl="1"/>
            <a:r>
              <a:rPr lang="en-US" sz="2800" dirty="0"/>
              <a:t>Things outside the norm, like requests for PHP files when you use ColdFusion</a:t>
            </a:r>
          </a:p>
          <a:p>
            <a:pPr marL="411480" lvl="1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62152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0E0C-F778-744A-B7DC-1C0161A4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3BE0A-6CCF-A447-9BEE-DD5935BE2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5121876"/>
          </a:xfrm>
        </p:spPr>
        <p:txBody>
          <a:bodyPr>
            <a:normAutofit fontScale="77500" lnSpcReduction="20000"/>
          </a:bodyPr>
          <a:lstStyle/>
          <a:p>
            <a:pPr marL="114300" indent="0">
              <a:buNone/>
            </a:pPr>
            <a:r>
              <a:rPr lang="en-US" sz="3900" dirty="0"/>
              <a:t>All of these are (often) the same thing!</a:t>
            </a:r>
          </a:p>
          <a:p>
            <a:pPr marL="114300" indent="0">
              <a:buNone/>
            </a:pPr>
            <a:endParaRPr lang="en-US" sz="3900" dirty="0"/>
          </a:p>
          <a:p>
            <a:pPr lvl="1"/>
            <a:r>
              <a:rPr lang="en-US" sz="3900" dirty="0" err="1">
                <a:latin typeface="Consolas" panose="020B0609020204030204" pitchFamily="49" charset="0"/>
                <a:cs typeface="Consolas" panose="020B0609020204030204" pitchFamily="49" charset="0"/>
              </a:rPr>
              <a:t>src_ip</a:t>
            </a:r>
            <a:endParaRPr lang="en-US" sz="3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900" dirty="0" err="1">
                <a:latin typeface="Consolas" panose="020B0609020204030204" pitchFamily="49" charset="0"/>
                <a:cs typeface="Consolas" panose="020B0609020204030204" pitchFamily="49" charset="0"/>
              </a:rPr>
              <a:t>source_ip</a:t>
            </a:r>
            <a:endParaRPr lang="en-US" sz="3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900" dirty="0" err="1">
                <a:latin typeface="Consolas" panose="020B0609020204030204" pitchFamily="49" charset="0"/>
                <a:cs typeface="Consolas" panose="020B0609020204030204" pitchFamily="49" charset="0"/>
              </a:rPr>
              <a:t>s.ip</a:t>
            </a:r>
            <a:endParaRPr lang="en-US" sz="3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900" dirty="0"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</a:p>
          <a:p>
            <a:pPr lvl="1"/>
            <a:r>
              <a:rPr lang="en-US" sz="3900" dirty="0" err="1">
                <a:latin typeface="Consolas" panose="020B0609020204030204" pitchFamily="49" charset="0"/>
                <a:cs typeface="Consolas" panose="020B0609020204030204" pitchFamily="49" charset="0"/>
              </a:rPr>
              <a:t>clientip</a:t>
            </a:r>
            <a:endParaRPr lang="en-US" sz="3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11480" lvl="1" indent="0">
              <a:buNone/>
            </a:pPr>
            <a:endParaRPr lang="en-US" sz="3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3900" dirty="0"/>
              <a:t>Normalize these fields and it is </a:t>
            </a:r>
            <a:r>
              <a:rPr lang="en-US" sz="3900" b="1" i="1" dirty="0"/>
              <a:t>much</a:t>
            </a:r>
            <a:r>
              <a:rPr lang="en-US" sz="3900" dirty="0"/>
              <a:t> easier to correlate logs across different systems and services</a:t>
            </a:r>
          </a:p>
          <a:p>
            <a:pPr lvl="1"/>
            <a:endParaRPr lang="en-US" sz="3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5082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68AB-483F-9D4A-97FC-FC84492A0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/>
              <a:t>Normalization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7981D-4951-4849-BB74-8096CC181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Common Information Model (CIM) </a:t>
            </a:r>
            <a:r>
              <a:rPr lang="en-US" dirty="0"/>
              <a:t>- Splunk’s method to normalize data fields across different log types</a:t>
            </a:r>
          </a:p>
          <a:p>
            <a:pPr lvl="1"/>
            <a:r>
              <a:rPr lang="en-US" dirty="0">
                <a:hlinkClick r:id="rId2"/>
              </a:rPr>
              <a:t>https://docs.splunk.com/Documentation/CIM/4.20.2/User/Overview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Elastic Common Schema (ECS) </a:t>
            </a:r>
            <a:r>
              <a:rPr lang="en-US" dirty="0"/>
              <a:t>– Elastic’s method to normalize data fields</a:t>
            </a:r>
          </a:p>
          <a:p>
            <a:pPr lvl="1"/>
            <a:r>
              <a:rPr lang="en-US" dirty="0">
                <a:hlinkClick r:id="rId3"/>
              </a:rPr>
              <a:t>https://www.elastic.co/guide/en/ecs/current/index.html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306700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Security Information and Event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SIEM for short</a:t>
            </a:r>
          </a:p>
          <a:p>
            <a:r>
              <a:rPr lang="en-US" sz="3200" dirty="0"/>
              <a:t>SIEM/SEIM/SIM/SEM/SIEM-E-I-E-I-O</a:t>
            </a:r>
          </a:p>
          <a:p>
            <a:r>
              <a:rPr lang="en-US" sz="3200" dirty="0"/>
              <a:t>Data Aggregation</a:t>
            </a:r>
          </a:p>
          <a:p>
            <a:r>
              <a:rPr lang="en-US" sz="3200" dirty="0"/>
              <a:t>Correlation</a:t>
            </a:r>
          </a:p>
          <a:p>
            <a:r>
              <a:rPr lang="en-US" sz="3200" dirty="0"/>
              <a:t>Alerting</a:t>
            </a:r>
          </a:p>
        </p:txBody>
      </p:sp>
    </p:spTree>
    <p:extLst>
      <p:ext uri="{BB962C8B-B14F-4D97-AF65-F5344CB8AC3E}">
        <p14:creationId xmlns:p14="http://schemas.microsoft.com/office/powerpoint/2010/main" val="17987025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SIEM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Dashboards </a:t>
            </a:r>
          </a:p>
          <a:p>
            <a:r>
              <a:rPr lang="en-US" sz="3200" dirty="0"/>
              <a:t>Compliance assistance</a:t>
            </a:r>
          </a:p>
          <a:p>
            <a:r>
              <a:rPr lang="en-US" sz="3200" dirty="0"/>
              <a:t>Log retention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025432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Commercial 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Splunk (Enterprise Security app/roll your own)</a:t>
            </a:r>
          </a:p>
          <a:p>
            <a:r>
              <a:rPr lang="en-US" dirty="0"/>
              <a:t>Elastic</a:t>
            </a:r>
          </a:p>
          <a:p>
            <a:r>
              <a:rPr lang="en-US" dirty="0"/>
              <a:t>IBM (Q1 Labs)</a:t>
            </a:r>
          </a:p>
          <a:p>
            <a:r>
              <a:rPr lang="en-US" dirty="0"/>
              <a:t>HP (</a:t>
            </a:r>
            <a:r>
              <a:rPr lang="en-US" dirty="0" err="1"/>
              <a:t>ArcSight</a:t>
            </a:r>
            <a:r>
              <a:rPr lang="en-US" dirty="0"/>
              <a:t>)</a:t>
            </a:r>
          </a:p>
          <a:p>
            <a:r>
              <a:rPr lang="en-US" dirty="0"/>
              <a:t>McAfee/Intel</a:t>
            </a:r>
          </a:p>
          <a:p>
            <a:r>
              <a:rPr lang="en-US" dirty="0"/>
              <a:t>LogRhythm (</a:t>
            </a:r>
            <a:r>
              <a:rPr lang="en-US" dirty="0" err="1"/>
              <a:t>Boooooooooooo</a:t>
            </a:r>
            <a:r>
              <a:rPr lang="en-US" dirty="0"/>
              <a:t>)</a:t>
            </a:r>
          </a:p>
          <a:p>
            <a:r>
              <a:rPr lang="en-US" dirty="0" err="1"/>
              <a:t>Solarwinds</a:t>
            </a:r>
            <a:endParaRPr lang="en-US" dirty="0"/>
          </a:p>
          <a:p>
            <a:r>
              <a:rPr lang="en-US" dirty="0" err="1"/>
              <a:t>AlienVault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339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7-27 at 3.30.0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459" r="-44459"/>
          <a:stretch>
            <a:fillRect/>
          </a:stretch>
        </p:blipFill>
        <p:spPr>
          <a:xfrm>
            <a:off x="-2089972" y="79407"/>
            <a:ext cx="12181192" cy="6699186"/>
          </a:xfrm>
        </p:spPr>
      </p:pic>
    </p:spTree>
    <p:extLst>
      <p:ext uri="{BB962C8B-B14F-4D97-AF65-F5344CB8AC3E}">
        <p14:creationId xmlns:p14="http://schemas.microsoft.com/office/powerpoint/2010/main" val="27757605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0F2A7-0FA8-C2AB-35DF-51204E0E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90DEF3-DB84-5B5B-4242-7B839F5CC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39" y="0"/>
            <a:ext cx="6247967" cy="6881023"/>
          </a:xfrm>
        </p:spPr>
      </p:pic>
    </p:spTree>
    <p:extLst>
      <p:ext uri="{BB962C8B-B14F-4D97-AF65-F5344CB8AC3E}">
        <p14:creationId xmlns:p14="http://schemas.microsoft.com/office/powerpoint/2010/main" val="24608129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OTX – Open Threat Exchange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https://www.alienvault.com/open-threat-exchange</a:t>
            </a:r>
            <a:endParaRPr lang="en-US" dirty="0"/>
          </a:p>
          <a:p>
            <a:r>
              <a:rPr lang="en-US" dirty="0">
                <a:hlinkClick r:id="rId3"/>
              </a:rPr>
              <a:t>https://otx.alienvault.com/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Open Source listing of threat data</a:t>
            </a:r>
          </a:p>
          <a:p>
            <a:pPr lvl="1"/>
            <a:r>
              <a:rPr lang="en-US" dirty="0"/>
              <a:t>IP addresses</a:t>
            </a:r>
          </a:p>
          <a:p>
            <a:pPr lvl="1"/>
            <a:r>
              <a:rPr lang="en-US" dirty="0"/>
              <a:t>DNS names</a:t>
            </a:r>
          </a:p>
          <a:p>
            <a:pPr lvl="1"/>
            <a:r>
              <a:rPr lang="en-US" dirty="0"/>
              <a:t>URLs</a:t>
            </a:r>
          </a:p>
          <a:p>
            <a:pPr lvl="1"/>
            <a:r>
              <a:rPr lang="en-US" dirty="0"/>
              <a:t>Email addresses</a:t>
            </a:r>
          </a:p>
          <a:p>
            <a:pPr lvl="1"/>
            <a:r>
              <a:rPr lang="en-US" dirty="0"/>
              <a:t>File hashes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336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C59A-5F57-8E4C-8E80-6A4D1ABB8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Splunk</a:t>
            </a:r>
            <a:r>
              <a:rPr lang="en-US" dirty="0"/>
              <a:t> Enterprise Security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3B68DE-779E-3245-A423-07D97679D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3081"/>
            <a:ext cx="7620000" cy="3834837"/>
          </a:xfrm>
        </p:spPr>
      </p:pic>
    </p:spTree>
    <p:extLst>
      <p:ext uri="{BB962C8B-B14F-4D97-AF65-F5344CB8AC3E}">
        <p14:creationId xmlns:p14="http://schemas.microsoft.com/office/powerpoint/2010/main" val="22418262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02A8-EB5B-614D-9B15-54DADE00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Splunk</a:t>
            </a:r>
            <a:r>
              <a:rPr lang="en-US" dirty="0"/>
              <a:t> Enterprise Security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EA8B6B-DAAC-0E4A-9538-E9FC2DF1A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4638169"/>
          </a:xfrm>
        </p:spPr>
      </p:pic>
    </p:spTree>
    <p:extLst>
      <p:ext uri="{BB962C8B-B14F-4D97-AF65-F5344CB8AC3E}">
        <p14:creationId xmlns:p14="http://schemas.microsoft.com/office/powerpoint/2010/main" val="2311724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4892</TotalTime>
  <Words>3862</Words>
  <Application>Microsoft Macintosh PowerPoint</Application>
  <PresentationFormat>On-screen Show (4:3)</PresentationFormat>
  <Paragraphs>514</Paragraphs>
  <Slides>106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2" baseType="lpstr">
      <vt:lpstr>Arial</vt:lpstr>
      <vt:lpstr>Calibri</vt:lpstr>
      <vt:lpstr>Cambria</vt:lpstr>
      <vt:lpstr>Consolas</vt:lpstr>
      <vt:lpstr>Gotham-Book</vt:lpstr>
      <vt:lpstr>Adjacency</vt:lpstr>
      <vt:lpstr>Security Tools for Information Security</vt:lpstr>
      <vt:lpstr>Incident Response and Investigations</vt:lpstr>
      <vt:lpstr>Log Analysis</vt:lpstr>
      <vt:lpstr>Logs All The Things!</vt:lpstr>
      <vt:lpstr>How to approach logging</vt:lpstr>
      <vt:lpstr>How to approach logging</vt:lpstr>
      <vt:lpstr>How to approach logging</vt:lpstr>
      <vt:lpstr>How to approach logging</vt:lpstr>
      <vt:lpstr>How to approach logging</vt:lpstr>
      <vt:lpstr>Unix log files of note</vt:lpstr>
      <vt:lpstr>Windows log files of note</vt:lpstr>
      <vt:lpstr>How to approach logging</vt:lpstr>
      <vt:lpstr>How often to review logs?</vt:lpstr>
      <vt:lpstr>How often to review logs?</vt:lpstr>
      <vt:lpstr>Alerting</vt:lpstr>
      <vt:lpstr>Alerting</vt:lpstr>
      <vt:lpstr>Log retention policies </vt:lpstr>
      <vt:lpstr>NIST stance on log policies</vt:lpstr>
      <vt:lpstr>Log Management</vt:lpstr>
      <vt:lpstr>syslog</vt:lpstr>
      <vt:lpstr>syslog</vt:lpstr>
      <vt:lpstr>syslog</vt:lpstr>
      <vt:lpstr>rsyslog</vt:lpstr>
      <vt:lpstr>rsyslog</vt:lpstr>
      <vt:lpstr>syslog-ng</vt:lpstr>
      <vt:lpstr>syslog-ng</vt:lpstr>
      <vt:lpstr>rsyslog vs syslog-ng</vt:lpstr>
      <vt:lpstr>syslog-ng</vt:lpstr>
      <vt:lpstr>rsyslog</vt:lpstr>
      <vt:lpstr>Windows Event Logs</vt:lpstr>
      <vt:lpstr>Windows Event Logs</vt:lpstr>
      <vt:lpstr>JSON</vt:lpstr>
      <vt:lpstr>JSON</vt:lpstr>
      <vt:lpstr>JSON</vt:lpstr>
      <vt:lpstr>JSON</vt:lpstr>
      <vt:lpstr>JSON</vt:lpstr>
      <vt:lpstr>Log Management Tools</vt:lpstr>
      <vt:lpstr>Splunk</vt:lpstr>
      <vt:lpstr>Best Tools</vt:lpstr>
      <vt:lpstr>PowerPoint Presentation</vt:lpstr>
      <vt:lpstr>Splunk</vt:lpstr>
      <vt:lpstr>Splunk</vt:lpstr>
      <vt:lpstr>http://ubuntu.vm:9000</vt:lpstr>
      <vt:lpstr>Splunk - Indexes</vt:lpstr>
      <vt:lpstr>Splunk - Events</vt:lpstr>
      <vt:lpstr>Splunk  - Host</vt:lpstr>
      <vt:lpstr>Splunk - Source</vt:lpstr>
      <vt:lpstr>Splunk - Sourcetypes</vt:lpstr>
      <vt:lpstr>Splunk – Fields </vt:lpstr>
      <vt:lpstr>Splunk – getting data in</vt:lpstr>
      <vt:lpstr>Splunk Search Processing Language</vt:lpstr>
      <vt:lpstr>Splunk Searching tips</vt:lpstr>
      <vt:lpstr>PowerPoint Presentation</vt:lpstr>
      <vt:lpstr>PowerPoint Presentation</vt:lpstr>
      <vt:lpstr>PowerPoint Presentation</vt:lpstr>
      <vt:lpstr>Splunk - Dashboards</vt:lpstr>
      <vt:lpstr>PowerPoint Presentation</vt:lpstr>
      <vt:lpstr>PowerPoint Presentation</vt:lpstr>
      <vt:lpstr>Splunk - Apps</vt:lpstr>
      <vt:lpstr>Popular Apps</vt:lpstr>
      <vt:lpstr>PowerPoint Presentation</vt:lpstr>
      <vt:lpstr>Splunk - Documentation</vt:lpstr>
      <vt:lpstr>Splunk Exercise</vt:lpstr>
      <vt:lpstr>Splunk – Free Training</vt:lpstr>
      <vt:lpstr>Splunk – Learn More</vt:lpstr>
      <vt:lpstr>Splunk – Learn More</vt:lpstr>
      <vt:lpstr> </vt:lpstr>
      <vt:lpstr>Elastic</vt:lpstr>
      <vt:lpstr>ELK</vt:lpstr>
      <vt:lpstr>Elasticsearch</vt:lpstr>
      <vt:lpstr>Elasticsearch vs Splunk</vt:lpstr>
      <vt:lpstr>Logstash</vt:lpstr>
      <vt:lpstr>Logstash</vt:lpstr>
      <vt:lpstr>Logstash - grok</vt:lpstr>
      <vt:lpstr>Logstash - grok</vt:lpstr>
      <vt:lpstr>Kibana</vt:lpstr>
      <vt:lpstr> </vt:lpstr>
      <vt:lpstr> </vt:lpstr>
      <vt:lpstr> </vt:lpstr>
      <vt:lpstr>Elastic – No security by default</vt:lpstr>
      <vt:lpstr>Elasticsearch Shield</vt:lpstr>
      <vt:lpstr>Filebeat</vt:lpstr>
      <vt:lpstr>GreyLog2</vt:lpstr>
      <vt:lpstr>Loggly</vt:lpstr>
      <vt:lpstr>Beyond Simple Collection</vt:lpstr>
      <vt:lpstr>Alert Fatigue</vt:lpstr>
      <vt:lpstr>GRIZZLY STEPPE Threat Intel</vt:lpstr>
      <vt:lpstr>Realistic Alert/Incident Review</vt:lpstr>
      <vt:lpstr>Realistic Alert/Incident Review</vt:lpstr>
      <vt:lpstr>Data Normalization</vt:lpstr>
      <vt:lpstr>Data Normalization Methods</vt:lpstr>
      <vt:lpstr>Security Information and Event Management</vt:lpstr>
      <vt:lpstr>More SIEM Features</vt:lpstr>
      <vt:lpstr>Sample Commercial Products</vt:lpstr>
      <vt:lpstr>PowerPoint Presentation</vt:lpstr>
      <vt:lpstr> </vt:lpstr>
      <vt:lpstr>OTX – Open Threat Exchange</vt:lpstr>
      <vt:lpstr>Splunk Enterprise Security</vt:lpstr>
      <vt:lpstr>Splunk Enterprise Security</vt:lpstr>
      <vt:lpstr>Data Models    Data Abstraction</vt:lpstr>
      <vt:lpstr> </vt:lpstr>
      <vt:lpstr>Homework #7</vt:lpstr>
      <vt:lpstr>PowerPoint Presentation</vt:lpstr>
      <vt:lpstr>THE FINAL</vt:lpstr>
      <vt:lpstr>Final</vt:lpstr>
      <vt:lpstr>Final</vt:lpstr>
    </vt:vector>
  </TitlesOfParts>
  <Company>University of Maryland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Tools for Information Security</dc:title>
  <dc:creator>Kevin Shivers</dc:creator>
  <cp:lastModifiedBy>Microsoft Office User</cp:lastModifiedBy>
  <cp:revision>303</cp:revision>
  <dcterms:created xsi:type="dcterms:W3CDTF">2015-07-28T00:53:50Z</dcterms:created>
  <dcterms:modified xsi:type="dcterms:W3CDTF">2022-04-20T22:29:31Z</dcterms:modified>
</cp:coreProperties>
</file>